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notesMasterIdLst>
    <p:notesMasterId r:id="rId19"/>
  </p:notesMasterIdLst>
  <p:handoutMasterIdLst>
    <p:handoutMasterId r:id="rId20"/>
  </p:handoutMasterIdLst>
  <p:sldIdLst>
    <p:sldId id="400" r:id="rId2"/>
    <p:sldId id="401" r:id="rId3"/>
    <p:sldId id="419" r:id="rId4"/>
    <p:sldId id="420" r:id="rId5"/>
    <p:sldId id="421" r:id="rId6"/>
    <p:sldId id="423" r:id="rId7"/>
    <p:sldId id="422" r:id="rId8"/>
    <p:sldId id="435" r:id="rId9"/>
    <p:sldId id="440" r:id="rId10"/>
    <p:sldId id="442" r:id="rId11"/>
    <p:sldId id="427" r:id="rId12"/>
    <p:sldId id="521" r:id="rId13"/>
    <p:sldId id="428" r:id="rId14"/>
    <p:sldId id="429" r:id="rId15"/>
    <p:sldId id="430" r:id="rId16"/>
    <p:sldId id="432" r:id="rId17"/>
    <p:sldId id="433" r:id="rId18"/>
  </p:sldIdLst>
  <p:sldSz cx="9144000" cy="6858000" type="screen4x3"/>
  <p:notesSz cx="7010400" cy="92233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28">
          <p15:clr>
            <a:srgbClr val="A4A3A4"/>
          </p15:clr>
        </p15:guide>
        <p15:guide id="2" orient="horz" pos="864">
          <p15:clr>
            <a:srgbClr val="A4A3A4"/>
          </p15:clr>
        </p15:guide>
        <p15:guide id="3" orient="horz" pos="4224">
          <p15:clr>
            <a:srgbClr val="A4A3A4"/>
          </p15:clr>
        </p15:guide>
        <p15:guide id="4" orient="horz" pos="2112">
          <p15:clr>
            <a:srgbClr val="A4A3A4"/>
          </p15:clr>
        </p15:guide>
        <p15:guide id="5" pos="528">
          <p15:clr>
            <a:srgbClr val="A4A3A4"/>
          </p15:clr>
        </p15:guide>
        <p15:guide id="6" pos="336">
          <p15:clr>
            <a:srgbClr val="A4A3A4"/>
          </p15:clr>
        </p15:guide>
        <p15:guide id="7" pos="5616">
          <p15:clr>
            <a:srgbClr val="A4A3A4"/>
          </p15:clr>
        </p15:guide>
        <p15:guide id="8" pos="2880">
          <p15:clr>
            <a:srgbClr val="A4A3A4"/>
          </p15:clr>
        </p15:guide>
        <p15:guide id="9" orient="horz" pos="2064" userDrawn="1">
          <p15:clr>
            <a:srgbClr val="A4A3A4"/>
          </p15:clr>
        </p15:guide>
        <p15:guide id="10" orient="horz" pos="25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5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MedThink SciCom" initials="MTSC" lastIdx="10" clrIdx="6">
    <p:extLst>
      <p:ext uri="{19B8F6BF-5375-455C-9EA6-DF929625EA0E}">
        <p15:presenceInfo xmlns:p15="http://schemas.microsoft.com/office/powerpoint/2012/main" userId="MedThink SciCom" providerId="None"/>
      </p:ext>
    </p:extLst>
  </p:cmAuthor>
  <p:cmAuthor id="1" name="Michael Keegan" initials="MK" lastIdx="25" clrIdx="0">
    <p:extLst>
      <p:ext uri="{19B8F6BF-5375-455C-9EA6-DF929625EA0E}">
        <p15:presenceInfo xmlns:p15="http://schemas.microsoft.com/office/powerpoint/2012/main" userId="Michael Keegan" providerId="None"/>
      </p:ext>
    </p:extLst>
  </p:cmAuthor>
  <p:cmAuthor id="8" name="Diane Neer" initials="DN" lastIdx="8" clrIdx="7">
    <p:extLst>
      <p:ext uri="{19B8F6BF-5375-455C-9EA6-DF929625EA0E}">
        <p15:presenceInfo xmlns:p15="http://schemas.microsoft.com/office/powerpoint/2012/main" userId="S-1-5-21-847797224-2514617524-765411984-5361" providerId="AD"/>
      </p:ext>
    </p:extLst>
  </p:cmAuthor>
  <p:cmAuthor id="2" name="Kostas Angelis" initials="KA" lastIdx="27" clrIdx="1">
    <p:extLst>
      <p:ext uri="{19B8F6BF-5375-455C-9EA6-DF929625EA0E}">
        <p15:presenceInfo xmlns:p15="http://schemas.microsoft.com/office/powerpoint/2012/main" userId="Kostas Angelis" providerId="None"/>
      </p:ext>
    </p:extLst>
  </p:cmAuthor>
  <p:cmAuthor id="3" name="Naomi Givens" initials="NG" lastIdx="2" clrIdx="2">
    <p:extLst>
      <p:ext uri="{19B8F6BF-5375-455C-9EA6-DF929625EA0E}">
        <p15:presenceInfo xmlns:p15="http://schemas.microsoft.com/office/powerpoint/2012/main" userId="Naomi Givens" providerId="None"/>
      </p:ext>
    </p:extLst>
  </p:cmAuthor>
  <p:cmAuthor id="4" name="Catherine Dunn" initials="CD" lastIdx="33" clrIdx="3">
    <p:extLst>
      <p:ext uri="{19B8F6BF-5375-455C-9EA6-DF929625EA0E}">
        <p15:presenceInfo xmlns:p15="http://schemas.microsoft.com/office/powerpoint/2012/main" userId="S-1-5-21-847797224-2514617524-765411984-5215" providerId="AD"/>
      </p:ext>
    </p:extLst>
  </p:cmAuthor>
  <p:cmAuthor id="5" name="LMitchell" initials="LMM" lastIdx="80" clrIdx="4">
    <p:extLst>
      <p:ext uri="{19B8F6BF-5375-455C-9EA6-DF929625EA0E}">
        <p15:presenceInfo xmlns:p15="http://schemas.microsoft.com/office/powerpoint/2012/main" userId="LMitchell" providerId="None"/>
      </p:ext>
    </p:extLst>
  </p:cmAuthor>
  <p:cmAuthor id="6" name="Jennifer Rossi" initials="JR" lastIdx="4" clrIdx="5">
    <p:extLst>
      <p:ext uri="{19B8F6BF-5375-455C-9EA6-DF929625EA0E}">
        <p15:presenceInfo xmlns:p15="http://schemas.microsoft.com/office/powerpoint/2012/main" userId="S-1-5-21-847797224-2514617524-765411984-39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836"/>
    <a:srgbClr val="FFFF37"/>
    <a:srgbClr val="E6E6E6"/>
    <a:srgbClr val="F2F2F2"/>
    <a:srgbClr val="008790"/>
    <a:srgbClr val="990099"/>
    <a:srgbClr val="FF3399"/>
    <a:srgbClr val="94FA38"/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26" autoAdjust="0"/>
    <p:restoredTop sz="96374" autoAdjust="0"/>
  </p:normalViewPr>
  <p:slideViewPr>
    <p:cSldViewPr showGuides="1">
      <p:cViewPr varScale="1">
        <p:scale>
          <a:sx n="72" d="100"/>
          <a:sy n="72" d="100"/>
        </p:scale>
        <p:origin x="1464" y="72"/>
      </p:cViewPr>
      <p:guideLst>
        <p:guide orient="horz" pos="528"/>
        <p:guide orient="horz" pos="864"/>
        <p:guide orient="horz" pos="4224"/>
        <p:guide orient="horz" pos="2112"/>
        <p:guide pos="528"/>
        <p:guide pos="336"/>
        <p:guide pos="5616"/>
        <p:guide pos="2880"/>
        <p:guide orient="horz" pos="2064"/>
        <p:guide orient="horz" pos="25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59" d="100"/>
          <a:sy n="59" d="100"/>
        </p:scale>
        <p:origin x="-2606" y="-67"/>
      </p:cViewPr>
      <p:guideLst>
        <p:guide orient="horz" pos="2905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Screened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South Africa</c:v>
                </c:pt>
                <c:pt idx="1">
                  <c:v>Peru</c:v>
                </c:pt>
                <c:pt idx="2">
                  <c:v>Brazil</c:v>
                </c:pt>
                <c:pt idx="3">
                  <c:v>Mexico</c:v>
                </c:pt>
                <c:pt idx="4">
                  <c:v>Russia</c:v>
                </c:pt>
                <c:pt idx="5">
                  <c:v>Argentina</c:v>
                </c:pt>
                <c:pt idx="6">
                  <c:v>Thailand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149</c:v>
                </c:pt>
                <c:pt idx="1">
                  <c:v>33</c:v>
                </c:pt>
                <c:pt idx="2">
                  <c:v>29</c:v>
                </c:pt>
                <c:pt idx="3">
                  <c:v>18</c:v>
                </c:pt>
                <c:pt idx="4">
                  <c:v>15</c:v>
                </c:pt>
                <c:pt idx="5">
                  <c:v>9</c:v>
                </c:pt>
                <c:pt idx="6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02-45FE-A20D-230A7330D8C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Randomized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South Africa</c:v>
                </c:pt>
                <c:pt idx="1">
                  <c:v>Peru</c:v>
                </c:pt>
                <c:pt idx="2">
                  <c:v>Brazil</c:v>
                </c:pt>
                <c:pt idx="3">
                  <c:v>Mexico</c:v>
                </c:pt>
                <c:pt idx="4">
                  <c:v>Russia</c:v>
                </c:pt>
                <c:pt idx="5">
                  <c:v>Argentina</c:v>
                </c:pt>
                <c:pt idx="6">
                  <c:v>Thailand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65</c:v>
                </c:pt>
                <c:pt idx="1">
                  <c:v>14</c:v>
                </c:pt>
                <c:pt idx="2">
                  <c:v>15</c:v>
                </c:pt>
                <c:pt idx="3">
                  <c:v>6</c:v>
                </c:pt>
                <c:pt idx="4">
                  <c:v>7</c:v>
                </c:pt>
                <c:pt idx="5">
                  <c:v>4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02-45FE-A20D-230A7330D8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7342976"/>
        <c:axId val="117344896"/>
      </c:barChart>
      <c:catAx>
        <c:axId val="1173429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 dirty="0">
                    <a:solidFill>
                      <a:schemeClr val="tx1"/>
                    </a:solidFill>
                  </a:rPr>
                  <a:t>Participating</a:t>
                </a:r>
                <a:r>
                  <a:rPr lang="en-GB" sz="1400" baseline="0" dirty="0">
                    <a:solidFill>
                      <a:schemeClr val="tx1"/>
                    </a:solidFill>
                  </a:rPr>
                  <a:t> country</a:t>
                </a:r>
                <a:endParaRPr lang="en-GB" sz="14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44504692762098014"/>
              <c:y val="0.8469975555788532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344896"/>
        <c:crosses val="autoZero"/>
        <c:auto val="1"/>
        <c:lblAlgn val="ctr"/>
        <c:lblOffset val="100"/>
        <c:noMultiLvlLbl val="0"/>
      </c:catAx>
      <c:valAx>
        <c:axId val="117344896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 dirty="0">
                    <a:solidFill>
                      <a:schemeClr val="tx1"/>
                    </a:solidFill>
                  </a:rPr>
                  <a:t>Participants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342976"/>
        <c:crosses val="autoZero"/>
        <c:crossBetween val="between"/>
        <c:majorUnit val="20"/>
        <c:min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909121328332215"/>
          <c:y val="0.93977961584514624"/>
          <c:w val="0.30181745460819426"/>
          <c:h val="6.02203841548538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67055918857601"/>
          <c:y val="9.0802314483416843E-2"/>
          <c:w val="0.73788046621290981"/>
          <c:h val="0.729282987353853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DTG ITT-E (n=69)</c:v>
                </c:pt>
              </c:strCache>
            </c:strRef>
          </c:tx>
          <c:spPr>
            <a:solidFill>
              <a:srgbClr val="002F5F"/>
            </a:solidFill>
            <a:ln w="6340">
              <a:noFill/>
            </a:ln>
          </c:spPr>
          <c:invertIfNegative val="0"/>
          <c:dLbls>
            <c:dLbl>
              <c:idx val="0"/>
              <c:layout>
                <c:manualLayout>
                  <c:x val="-3.0846819156382554E-2"/>
                  <c:y val="3.731546108834734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E63-42F4-A658-CAD21D9F936A}"/>
                </c:ext>
              </c:extLst>
            </c:dLbl>
            <c:spPr>
              <a:noFill/>
              <a:ln w="25361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Sheet1!$C$10:$C$12</c:f>
                <c:numCache>
                  <c:formatCode>General</c:formatCode>
                  <c:ptCount val="3"/>
                  <c:pt idx="0">
                    <c:v>11</c:v>
                  </c:pt>
                  <c:pt idx="1">
                    <c:v>#N/A</c:v>
                  </c:pt>
                  <c:pt idx="2">
                    <c:v>#N/A</c:v>
                  </c:pt>
                </c:numCache>
              </c:numRef>
            </c:plus>
            <c:minus>
              <c:numRef>
                <c:f>Sheet1!$B$10:$B$12</c:f>
                <c:numCache>
                  <c:formatCode>General</c:formatCode>
                  <c:ptCount val="3"/>
                  <c:pt idx="0">
                    <c:v>10</c:v>
                  </c:pt>
                  <c:pt idx="1">
                    <c:v>#N/A</c:v>
                  </c:pt>
                  <c:pt idx="2">
                    <c:v>#N/A</c:v>
                  </c:pt>
                </c:numCache>
              </c:numRef>
            </c:minus>
            <c:spPr>
              <a:ln w="15875">
                <a:solidFill>
                  <a:schemeClr val="bg2"/>
                </a:solidFill>
              </a:ln>
            </c:spPr>
          </c:errBars>
          <c:cat>
            <c:strRef>
              <c:f>Sheet1!$A$2:$A$4</c:f>
              <c:strCache>
                <c:ptCount val="3"/>
                <c:pt idx="0">
                  <c:v>Virologic
success</c:v>
                </c:pt>
                <c:pt idx="1">
                  <c:v>Virologic
non-response</c:v>
                </c:pt>
                <c:pt idx="2">
                  <c:v>No virologic
data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75</c:v>
                </c:pt>
                <c:pt idx="1">
                  <c:v>9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84-41C5-BB72-62269BB62C3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EFV ITT-E (n=44)</c:v>
                </c:pt>
              </c:strCache>
            </c:strRef>
          </c:tx>
          <c:spPr>
            <a:solidFill>
              <a:srgbClr val="00B050"/>
            </a:solidFill>
            <a:ln w="6340">
              <a:noFill/>
            </a:ln>
          </c:spPr>
          <c:invertIfNegative val="0"/>
          <c:dLbls>
            <c:dLbl>
              <c:idx val="0"/>
              <c:layout>
                <c:manualLayout>
                  <c:x val="-2.2434050295550973E-2"/>
                  <c:y val="-7.46309221766960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63-42F4-A658-CAD21D9F936A}"/>
                </c:ext>
              </c:extLst>
            </c:dLbl>
            <c:spPr>
              <a:noFill/>
              <a:ln w="25361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Sheet1!$E$10:$E$12</c:f>
                <c:numCache>
                  <c:formatCode>General</c:formatCode>
                  <c:ptCount val="3"/>
                  <c:pt idx="0">
                    <c:v>11</c:v>
                  </c:pt>
                  <c:pt idx="1">
                    <c:v>#N/A</c:v>
                  </c:pt>
                  <c:pt idx="2">
                    <c:v>#N/A</c:v>
                  </c:pt>
                </c:numCache>
              </c:numRef>
            </c:plus>
            <c:minus>
              <c:numRef>
                <c:f>Sheet1!$D$10:$D$12</c:f>
                <c:numCache>
                  <c:formatCode>General</c:formatCode>
                  <c:ptCount val="3"/>
                  <c:pt idx="0">
                    <c:v>12</c:v>
                  </c:pt>
                  <c:pt idx="1">
                    <c:v>#N/A</c:v>
                  </c:pt>
                  <c:pt idx="2">
                    <c:v>#N/A</c:v>
                  </c:pt>
                </c:numCache>
              </c:numRef>
            </c:minus>
            <c:spPr>
              <a:ln w="15875">
                <a:solidFill>
                  <a:schemeClr val="bg2"/>
                </a:solidFill>
              </a:ln>
            </c:spPr>
          </c:errBars>
          <c:cat>
            <c:strRef>
              <c:f>Sheet1!$A$2:$A$4</c:f>
              <c:strCache>
                <c:ptCount val="3"/>
                <c:pt idx="0">
                  <c:v>Virologic
success</c:v>
                </c:pt>
                <c:pt idx="1">
                  <c:v>Virologic
non-response</c:v>
                </c:pt>
                <c:pt idx="2">
                  <c:v>No virologic
data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82</c:v>
                </c:pt>
                <c:pt idx="1">
                  <c:v>7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84-41C5-BB72-62269BB62C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165616"/>
        <c:axId val="1"/>
      </c:barChart>
      <c:catAx>
        <c:axId val="135165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19009">
            <a:solidFill>
              <a:srgbClr val="000000"/>
            </a:solidFill>
          </a:ln>
        </c:sp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 dirty="0"/>
                  <a:t>Participants, % (95% CI)</a:t>
                </a:r>
              </a:p>
            </c:rich>
          </c:tx>
          <c:layout>
            <c:manualLayout>
              <c:xMode val="edge"/>
              <c:yMode val="edge"/>
              <c:x val="3.1851162441513592E-2"/>
              <c:y val="0.18498331822595834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spPr>
          <a:ln w="19009">
            <a:solidFill>
              <a:srgbClr val="000000"/>
            </a:solidFill>
          </a:ln>
        </c:spPr>
        <c:crossAx val="135165616"/>
        <c:crosses val="autoZero"/>
        <c:crossBetween val="between"/>
        <c:majorUnit val="20"/>
      </c:valAx>
      <c:spPr>
        <a:noFill/>
        <a:ln w="25361">
          <a:noFill/>
        </a:ln>
      </c:spPr>
    </c:plotArea>
    <c:legend>
      <c:legendPos val="r"/>
      <c:layout>
        <c:manualLayout>
          <c:xMode val="edge"/>
          <c:yMode val="edge"/>
          <c:x val="0.31811306673025924"/>
          <c:y val="4.0363282173934145E-2"/>
          <c:w val="0.18198994000658006"/>
          <c:h val="0.1623948298987928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lang="en-US" sz="12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/>
            </a:pPr>
            <a:r>
              <a:rPr lang="en-US" sz="1200" b="0" dirty="0"/>
              <a:t>Proportion of participants</a:t>
            </a:r>
            <a:r>
              <a:rPr lang="en-US" sz="1200" b="0" baseline="0" dirty="0"/>
              <a:t> with HIV-1 </a:t>
            </a:r>
            <a:br>
              <a:rPr lang="en-US" sz="1200" b="0" baseline="0" dirty="0"/>
            </a:br>
            <a:r>
              <a:rPr lang="en-US" sz="1200" b="0" baseline="0" dirty="0"/>
              <a:t>RNA &lt;50 copies/mL (95% CI)</a:t>
            </a:r>
            <a:endParaRPr lang="en-US" sz="1200" b="0" dirty="0"/>
          </a:p>
        </c:rich>
      </c:tx>
      <c:layout>
        <c:manualLayout>
          <c:xMode val="edge"/>
          <c:yMode val="edge"/>
          <c:x val="0.3857884823220627"/>
          <c:y val="2.175051611574517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9298556430446195"/>
          <c:y val="0.16938955375485917"/>
          <c:w val="0.76642152125350527"/>
          <c:h val="0.6160580281982629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DTG (n=69)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square"/>
            <c:size val="8"/>
            <c:spPr>
              <a:solidFill>
                <a:schemeClr val="accent1"/>
              </a:solidFill>
              <a:ln>
                <a:noFill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Sheet1!$G$13:$G$19</c:f>
                <c:numCache>
                  <c:formatCode>General</c:formatCode>
                  <c:ptCount val="7"/>
                  <c:pt idx="0">
                    <c:v>0</c:v>
                  </c:pt>
                  <c:pt idx="1">
                    <c:v>12</c:v>
                  </c:pt>
                  <c:pt idx="2">
                    <c:v>9</c:v>
                  </c:pt>
                  <c:pt idx="3">
                    <c:v>9</c:v>
                  </c:pt>
                  <c:pt idx="4">
                    <c:v>9</c:v>
                  </c:pt>
                  <c:pt idx="5">
                    <c:v>9</c:v>
                  </c:pt>
                  <c:pt idx="6">
                    <c:v>9</c:v>
                  </c:pt>
                </c:numCache>
              </c:numRef>
            </c:plus>
            <c:minus>
              <c:numRef>
                <c:f>Sheet1!$F$13:$F$19</c:f>
                <c:numCache>
                  <c:formatCode>General</c:formatCode>
                  <c:ptCount val="7"/>
                  <c:pt idx="0">
                    <c:v>0</c:v>
                  </c:pt>
                  <c:pt idx="1">
                    <c:v>12</c:v>
                  </c:pt>
                  <c:pt idx="2">
                    <c:v>10</c:v>
                  </c:pt>
                  <c:pt idx="3">
                    <c:v>9</c:v>
                  </c:pt>
                  <c:pt idx="4">
                    <c:v>9</c:v>
                  </c:pt>
                  <c:pt idx="5">
                    <c:v>9</c:v>
                  </c:pt>
                  <c:pt idx="6">
                    <c:v>9</c:v>
                  </c:pt>
                </c:numCache>
              </c:numRef>
            </c:minus>
            <c:spPr>
              <a:ln w="19010">
                <a:solidFill>
                  <a:schemeClr val="accent1"/>
                </a:solidFill>
              </a:ln>
            </c:spPr>
          </c:errBars>
          <c:xVal>
            <c:numRef>
              <c:f>Sheet1!$A$2:$A$8</c:f>
              <c:numCache>
                <c:formatCode>General</c:formatCode>
                <c:ptCount val="7"/>
                <c:pt idx="0">
                  <c:v>0.4</c:v>
                </c:pt>
                <c:pt idx="1">
                  <c:v>4.4000000000000004</c:v>
                </c:pt>
                <c:pt idx="2">
                  <c:v>8.4</c:v>
                </c:pt>
                <c:pt idx="3">
                  <c:v>12.4</c:v>
                </c:pt>
                <c:pt idx="4">
                  <c:v>24.4</c:v>
                </c:pt>
                <c:pt idx="5">
                  <c:v>36.4</c:v>
                </c:pt>
                <c:pt idx="6">
                  <c:v>48.4</c:v>
                </c:pt>
              </c:numCache>
            </c:numRef>
          </c:xVal>
          <c:yVal>
            <c:numRef>
              <c:f>Sheet1!$B$2:$B$8</c:f>
              <c:numCache>
                <c:formatCode>General</c:formatCode>
                <c:ptCount val="7"/>
                <c:pt idx="0">
                  <c:v>0</c:v>
                </c:pt>
                <c:pt idx="1">
                  <c:v>51</c:v>
                </c:pt>
                <c:pt idx="2">
                  <c:v>80</c:v>
                </c:pt>
                <c:pt idx="3">
                  <c:v>81</c:v>
                </c:pt>
                <c:pt idx="4">
                  <c:v>81</c:v>
                </c:pt>
                <c:pt idx="5">
                  <c:v>75</c:v>
                </c:pt>
                <c:pt idx="6">
                  <c:v>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766-42F6-A9CF-647E364CBD52}"/>
            </c:ext>
          </c:extLst>
        </c:ser>
        <c:ser>
          <c:idx val="2"/>
          <c:order val="3"/>
          <c:tx>
            <c:strRef>
              <c:f>Sheet1!$E$1</c:f>
              <c:strCache>
                <c:ptCount val="1"/>
                <c:pt idx="0">
                  <c:v>EFV (n=44)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circle"/>
            <c:size val="8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Sheet1!$E$13:$E$19</c:f>
                <c:numCache>
                  <c:formatCode>General</c:formatCode>
                  <c:ptCount val="7"/>
                  <c:pt idx="0">
                    <c:v>0</c:v>
                  </c:pt>
                  <c:pt idx="1">
                    <c:v>12</c:v>
                  </c:pt>
                  <c:pt idx="2">
                    <c:v>9</c:v>
                  </c:pt>
                  <c:pt idx="3">
                    <c:v>9</c:v>
                  </c:pt>
                  <c:pt idx="4">
                    <c:v>9</c:v>
                  </c:pt>
                  <c:pt idx="5">
                    <c:v>11</c:v>
                  </c:pt>
                  <c:pt idx="6">
                    <c:v>11</c:v>
                  </c:pt>
                </c:numCache>
              </c:numRef>
            </c:plus>
            <c:minus>
              <c:numRef>
                <c:f>Sheet1!$D$13:$D$19</c:f>
                <c:numCache>
                  <c:formatCode>General</c:formatCode>
                  <c:ptCount val="7"/>
                  <c:pt idx="0">
                    <c:v>0</c:v>
                  </c:pt>
                  <c:pt idx="1">
                    <c:v>12</c:v>
                  </c:pt>
                  <c:pt idx="2">
                    <c:v>10</c:v>
                  </c:pt>
                  <c:pt idx="3">
                    <c:v>9</c:v>
                  </c:pt>
                  <c:pt idx="4">
                    <c:v>9</c:v>
                  </c:pt>
                  <c:pt idx="5">
                    <c:v>10</c:v>
                  </c:pt>
                  <c:pt idx="6">
                    <c:v>10</c:v>
                  </c:pt>
                </c:numCache>
              </c:numRef>
            </c:minus>
            <c:spPr>
              <a:ln w="19050">
                <a:solidFill>
                  <a:schemeClr val="accent3"/>
                </a:solidFill>
              </a:ln>
            </c:spPr>
          </c:errBars>
          <c:xVal>
            <c:numRef>
              <c:f>Sheet1!$A$2:$A$8</c:f>
              <c:numCache>
                <c:formatCode>General</c:formatCode>
                <c:ptCount val="7"/>
                <c:pt idx="0">
                  <c:v>0.4</c:v>
                </c:pt>
                <c:pt idx="1">
                  <c:v>4.4000000000000004</c:v>
                </c:pt>
                <c:pt idx="2">
                  <c:v>8.4</c:v>
                </c:pt>
                <c:pt idx="3">
                  <c:v>12.4</c:v>
                </c:pt>
                <c:pt idx="4">
                  <c:v>24.4</c:v>
                </c:pt>
                <c:pt idx="5">
                  <c:v>36.4</c:v>
                </c:pt>
                <c:pt idx="6">
                  <c:v>48.4</c:v>
                </c:pt>
              </c:numCache>
            </c:numRef>
          </c:xVal>
          <c:yVal>
            <c:numRef>
              <c:f>Sheet1!$E$2:$E$8</c:f>
              <c:numCache>
                <c:formatCode>General</c:formatCode>
                <c:ptCount val="7"/>
                <c:pt idx="0">
                  <c:v>0</c:v>
                </c:pt>
                <c:pt idx="1">
                  <c:v>14</c:v>
                </c:pt>
                <c:pt idx="2">
                  <c:v>41</c:v>
                </c:pt>
                <c:pt idx="3">
                  <c:v>59</c:v>
                </c:pt>
                <c:pt idx="4">
                  <c:v>89</c:v>
                </c:pt>
                <c:pt idx="5">
                  <c:v>82</c:v>
                </c:pt>
                <c:pt idx="6">
                  <c:v>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766-42F6-A9CF-647E364CBD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4765680"/>
        <c:axId val="1"/>
        <c:extLst>
          <c:ext xmlns:c15="http://schemas.microsoft.com/office/drawing/2012/chart" uri="{02D57815-91ED-43cb-92C2-25804820EDAC}">
            <c15:filteredScatterSeries>
              <c15:ser>
                <c:idx val="3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:tx>
                <c:spPr>
                  <a:ln>
                    <a:solidFill>
                      <a:srgbClr val="00B050"/>
                    </a:solidFill>
                  </a:ln>
                </c:spPr>
                <c:marker>
                  <c:symbol val="circle"/>
                  <c:size val="8"/>
                  <c:spPr>
                    <a:solidFill>
                      <a:srgbClr val="00B050"/>
                    </a:solidFill>
                    <a:ln>
                      <a:noFill/>
                    </a:ln>
                  </c:spPr>
                </c:marker>
                <c:errBars>
                  <c:errDir val="y"/>
                  <c:errBarType val="both"/>
                  <c:errValType val="cust"/>
                  <c:noEndCap val="0"/>
                  <c:plus>
                    <c:numRef>
                      <c:extLst>
                        <c:ext uri="{02D57815-91ED-43cb-92C2-25804820EDAC}">
                          <c15:formulaRef>
                            <c15:sqref>Sheet1!$G$22:$G$26</c15:sqref>
                          </c15:formulaRef>
                        </c:ext>
                      </c:extLst>
                      <c:numCache>
                        <c:formatCode>General</c:formatCode>
                        <c:ptCount val="5"/>
                        <c:pt idx="1">
                          <c:v>0</c:v>
                        </c:pt>
                        <c:pt idx="2">
                          <c:v>0</c:v>
                        </c:pt>
                        <c:pt idx="3">
                          <c:v>10</c:v>
                        </c:pt>
                        <c:pt idx="4">
                          <c:v>14</c:v>
                        </c:pt>
                      </c:numCache>
                    </c:numRef>
                  </c:plus>
                  <c:minus>
                    <c:numRef>
                      <c:extLst>
                        <c:ext uri="{02D57815-91ED-43cb-92C2-25804820EDAC}">
                          <c15:formulaRef>
                            <c15:sqref>Sheet1!$F$22:$F$26</c15:sqref>
                          </c15:formulaRef>
                        </c:ext>
                      </c:extLst>
                      <c:numCache>
                        <c:formatCode>General</c:formatCode>
                        <c:ptCount val="5"/>
                        <c:pt idx="1">
                          <c:v>0</c:v>
                        </c:pt>
                        <c:pt idx="2">
                          <c:v>0</c:v>
                        </c:pt>
                        <c:pt idx="3">
                          <c:v>11</c:v>
                        </c:pt>
                        <c:pt idx="4">
                          <c:v>15</c:v>
                        </c:pt>
                      </c:numCache>
                    </c:numRef>
                  </c:minus>
                  <c:spPr>
                    <a:ln w="19050">
                      <a:solidFill>
                        <a:srgbClr val="00B050"/>
                      </a:solidFill>
                      <a:prstDash val="solid"/>
                    </a:ln>
                  </c:spPr>
                </c:errBars>
                <c:xVal>
                  <c:numRef>
                    <c:extLst>
                      <c:ext uri="{02D57815-91ED-43cb-92C2-25804820EDAC}">
                        <c15:formulaRef>
                          <c15:sqref>Sheet1!$A$2:$A$8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0.4</c:v>
                      </c:pt>
                      <c:pt idx="1">
                        <c:v>4.4000000000000004</c:v>
                      </c:pt>
                      <c:pt idx="2">
                        <c:v>8.4</c:v>
                      </c:pt>
                      <c:pt idx="3">
                        <c:v>12.4</c:v>
                      </c:pt>
                      <c:pt idx="4">
                        <c:v>24.4</c:v>
                      </c:pt>
                      <c:pt idx="5">
                        <c:v>36.4</c:v>
                      </c:pt>
                      <c:pt idx="6">
                        <c:v>48.4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Sheet1!$C$2:$C$8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2-A766-42F6-A9CF-647E364CBD52}"/>
                  </c:ext>
                </c:extLst>
              </c15:ser>
            </c15:filteredScatterSeries>
            <c15:filteredScatterSeries>
              <c15:ser>
                <c:idx val="1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Column2</c:v>
                      </c:pt>
                    </c:strCache>
                  </c:strRef>
                </c:tx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0.4</c:v>
                      </c:pt>
                      <c:pt idx="1">
                        <c:v>4.4000000000000004</c:v>
                      </c:pt>
                      <c:pt idx="2">
                        <c:v>8.4</c:v>
                      </c:pt>
                      <c:pt idx="3">
                        <c:v>12.4</c:v>
                      </c:pt>
                      <c:pt idx="4">
                        <c:v>24.4</c:v>
                      </c:pt>
                      <c:pt idx="5">
                        <c:v>36.4</c:v>
                      </c:pt>
                      <c:pt idx="6">
                        <c:v>48.4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-0.6</c:v>
                      </c:pt>
                      <c:pt idx="1">
                        <c:v>3.6</c:v>
                      </c:pt>
                      <c:pt idx="2">
                        <c:v>7.6</c:v>
                      </c:pt>
                      <c:pt idx="3">
                        <c:v>11.6</c:v>
                      </c:pt>
                      <c:pt idx="4">
                        <c:v>23.6</c:v>
                      </c:pt>
                      <c:pt idx="5">
                        <c:v>35.6</c:v>
                      </c:pt>
                      <c:pt idx="6">
                        <c:v>47.6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A766-42F6-A9CF-647E364CBD52}"/>
                  </c:ext>
                </c:extLst>
              </c15:ser>
            </c15:filteredScatterSeries>
          </c:ext>
        </c:extLst>
      </c:scatterChart>
      <c:valAx>
        <c:axId val="134765680"/>
        <c:scaling>
          <c:orientation val="minMax"/>
          <c:min val="-4"/>
        </c:scaling>
        <c:delete val="0"/>
        <c:axPos val="b"/>
        <c:title>
          <c:tx>
            <c:rich>
              <a:bodyPr/>
              <a:lstStyle/>
              <a:p>
                <a:pPr>
                  <a:defRPr sz="1198" b="0" i="0" u="none" strike="noStrike" baseline="0">
                    <a:solidFill>
                      <a:srgbClr val="000000"/>
                    </a:solidFill>
                    <a:latin typeface="+mj-lt"/>
                    <a:ea typeface="Calibri"/>
                    <a:cs typeface="Calibri"/>
                  </a:defRPr>
                </a:pPr>
                <a:r>
                  <a:rPr lang="en-US" dirty="0">
                    <a:latin typeface="+mj-lt"/>
                  </a:rPr>
                  <a:t>Week</a:t>
                </a:r>
              </a:p>
            </c:rich>
          </c:tx>
          <c:layout>
            <c:manualLayout>
              <c:xMode val="edge"/>
              <c:yMode val="edge"/>
              <c:x val="0.51311301528485409"/>
              <c:y val="0.8583065728708613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9010">
            <a:solidFill>
              <a:schemeClr val="tx1"/>
            </a:solidFill>
          </a:ln>
        </c:spPr>
        <c:txPr>
          <a:bodyPr rot="0" vert="horz"/>
          <a:lstStyle/>
          <a:p>
            <a:pPr>
              <a:defRPr sz="1198" b="0" i="0" u="none" strike="noStrike" baseline="0">
                <a:solidFill>
                  <a:srgbClr val="000000"/>
                </a:solidFill>
                <a:latin typeface="+mn-lt"/>
                <a:ea typeface="Calibri"/>
                <a:cs typeface="Calibri"/>
              </a:defRPr>
            </a:pPr>
            <a:endParaRPr lang="en-US"/>
          </a:p>
        </c:txPr>
        <c:crossAx val="1"/>
        <c:crossesAt val="-20"/>
        <c:crossBetween val="midCat"/>
        <c:majorUnit val="4"/>
      </c:valAx>
      <c:valAx>
        <c:axId val="1"/>
        <c:scaling>
          <c:orientation val="minMax"/>
          <c:max val="100"/>
          <c:min val="-20"/>
        </c:scaling>
        <c:delete val="0"/>
        <c:axPos val="l"/>
        <c:title>
          <c:tx>
            <c:rich>
              <a:bodyPr/>
              <a:lstStyle/>
              <a:p>
                <a:pPr>
                  <a:defRPr sz="1198" b="0" i="0" u="none" strike="noStrike" baseline="0">
                    <a:solidFill>
                      <a:srgbClr val="000000"/>
                    </a:solidFill>
                    <a:latin typeface="+mj-lt"/>
                    <a:ea typeface="Calibri"/>
                    <a:cs typeface="Calibri"/>
                  </a:defRPr>
                </a:pPr>
                <a:r>
                  <a:rPr lang="en-US" dirty="0">
                    <a:latin typeface="+mj-lt"/>
                  </a:rPr>
                  <a:t>Percentage, %</a:t>
                </a:r>
              </a:p>
            </c:rich>
          </c:tx>
          <c:layout>
            <c:manualLayout>
              <c:xMode val="edge"/>
              <c:yMode val="edge"/>
              <c:x val="7.772486062608297E-2"/>
              <c:y val="0.3086274028554424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9010">
            <a:solidFill>
              <a:schemeClr val="tx1"/>
            </a:solidFill>
          </a:ln>
        </c:spPr>
        <c:txPr>
          <a:bodyPr/>
          <a:lstStyle/>
          <a:p>
            <a:pPr>
              <a:defRPr sz="1198"/>
            </a:pPr>
            <a:endParaRPr lang="en-US"/>
          </a:p>
        </c:txPr>
        <c:crossAx val="134765680"/>
        <c:crossesAt val="-4"/>
        <c:crossBetween val="midCat"/>
      </c:valAx>
      <c:spPr>
        <a:noFill/>
        <a:ln w="25347">
          <a:noFill/>
        </a:ln>
      </c:spPr>
    </c:plotArea>
    <c:legend>
      <c:legendPos val="r"/>
      <c:layout>
        <c:manualLayout>
          <c:xMode val="edge"/>
          <c:yMode val="edge"/>
          <c:x val="0.72147280088129118"/>
          <c:y val="0.65939892873907435"/>
          <c:w val="0.24475004641033973"/>
          <c:h val="0.10879650245623441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597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0.3125</cdr:x>
      <cdr:y>0.775</cdr:y>
    </cdr:from>
    <cdr:to>
      <cdr:x>0.35901</cdr:x>
      <cdr:y>0.85574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41227" y="2539365"/>
          <a:ext cx="184731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225048-AE1F-4C19-902A-6C91409FB7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D87D83-0907-46AA-8783-378A87ACB7C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A172E62-6971-4B38-B299-C73101A1BF7B}" type="datetimeFigureOut">
              <a:rPr lang="en-US"/>
              <a:pPr>
                <a:defRPr/>
              </a:pPr>
              <a:t>7/24/2018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765ADA-D15F-4FE7-8D8D-43B8297AD9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59825"/>
            <a:ext cx="3038475" cy="461963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9392B9-4BAF-47C8-A71A-F74B09E316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759825"/>
            <a:ext cx="3038475" cy="461963"/>
          </a:xfrm>
          <a:prstGeom prst="rect">
            <a:avLst/>
          </a:prstGeom>
        </p:spPr>
        <p:txBody>
          <a:bodyPr vert="horz" wrap="square" lIns="92757" tIns="46378" rIns="92757" bIns="4637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3BEAAA2-C3C4-48BB-A4C6-2BF553A5A63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3366BB-D13F-4926-858C-77C2548C69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A6B38F-7A0C-4304-BE7A-492B79EC527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6878618-8D53-4B8E-97F1-6F134D8E44C5}" type="datetimeFigureOut">
              <a:rPr lang="en-GB"/>
              <a:pPr>
                <a:defRPr/>
              </a:pPr>
              <a:t>24/07/2018</a:t>
            </a:fld>
            <a:endParaRPr lang="en-GB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BE87EBB-BA19-4FA1-948B-CC0A7CB0D9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2150"/>
            <a:ext cx="4613275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9CFDBDB-38FB-43C4-9F42-122AAF11F1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381500"/>
            <a:ext cx="5607050" cy="4149725"/>
          </a:xfrm>
          <a:prstGeom prst="rect">
            <a:avLst/>
          </a:prstGeom>
        </p:spPr>
        <p:txBody>
          <a:bodyPr vert="horz" lIns="92757" tIns="46378" rIns="92757" bIns="46378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B7A68-052C-4DB1-A344-5E4B212C19D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759825"/>
            <a:ext cx="3038475" cy="461963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5FC5DB-BBBD-49B6-821E-C78BC546D1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759825"/>
            <a:ext cx="3038475" cy="461963"/>
          </a:xfrm>
          <a:prstGeom prst="rect">
            <a:avLst/>
          </a:prstGeom>
        </p:spPr>
        <p:txBody>
          <a:bodyPr vert="horz" wrap="square" lIns="92757" tIns="46378" rIns="92757" bIns="4637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3ECA4C2-A4C7-428E-9665-FAEEBCFB6A33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CB4EE118-BA22-4899-A6BF-E592BFA5A8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51AD8AFD-05D5-40AF-84AD-7DD42397C5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D8371D56-53DF-4168-A5B0-D098D7590F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64CAF5-186C-421C-B998-1AF006CEC295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089ECBF4-5554-4DC4-8EBB-6855CDC619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2E80855-1B1E-4878-B778-2023D9B078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CFA829FC-EF3D-4FDE-8AD2-CE53E09C86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9C6D9F-A097-446F-9B31-7A1BF7A04021}" type="slidenum">
              <a:rPr lang="en-GB" altLang="en-US" smtClean="0"/>
              <a:pPr>
                <a:spcBef>
                  <a:spcPct val="0"/>
                </a:spcBef>
              </a:pPr>
              <a:t>10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17357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089ECBF4-5554-4DC4-8EBB-6855CDC619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2E80855-1B1E-4878-B778-2023D9B078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CFA829FC-EF3D-4FDE-8AD2-CE53E09C86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9C6D9F-A097-446F-9B31-7A1BF7A04021}" type="slidenum">
              <a:rPr lang="en-GB" altLang="en-US" smtClean="0"/>
              <a:pPr>
                <a:spcBef>
                  <a:spcPct val="0"/>
                </a:spcBef>
              </a:pPr>
              <a:t>11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679003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A70E6C-805E-4FDA-8427-9C6F14274545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4941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089ECBF4-5554-4DC4-8EBB-6855CDC619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2E80855-1B1E-4878-B778-2023D9B078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CFA829FC-EF3D-4FDE-8AD2-CE53E09C86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9C6D9F-A097-446F-9B31-7A1BF7A04021}" type="slidenum">
              <a:rPr lang="en-GB" altLang="en-US" smtClean="0"/>
              <a:pPr>
                <a:spcBef>
                  <a:spcPct val="0"/>
                </a:spcBef>
              </a:pPr>
              <a:t>13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77307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089ECBF4-5554-4DC4-8EBB-6855CDC619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2E80855-1B1E-4878-B778-2023D9B078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CFA829FC-EF3D-4FDE-8AD2-CE53E09C86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9C6D9F-A097-446F-9B31-7A1BF7A04021}" type="slidenum">
              <a:rPr lang="en-GB" altLang="en-US" smtClean="0"/>
              <a:pPr>
                <a:spcBef>
                  <a:spcPct val="0"/>
                </a:spcBef>
              </a:pPr>
              <a:t>14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93674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089ECBF4-5554-4DC4-8EBB-6855CDC619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2E80855-1B1E-4878-B778-2023D9B078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CFA829FC-EF3D-4FDE-8AD2-CE53E09C86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9C6D9F-A097-446F-9B31-7A1BF7A04021}" type="slidenum">
              <a:rPr lang="en-GB" altLang="en-US" smtClean="0"/>
              <a:pPr>
                <a:spcBef>
                  <a:spcPct val="0"/>
                </a:spcBef>
              </a:pPr>
              <a:t>15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208053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089ECBF4-5554-4DC4-8EBB-6855CDC619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2E80855-1B1E-4878-B778-2023D9B078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CFA829FC-EF3D-4FDE-8AD2-CE53E09C86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9C6D9F-A097-446F-9B31-7A1BF7A04021}" type="slidenum">
              <a:rPr lang="en-GB" altLang="en-US" smtClean="0"/>
              <a:pPr>
                <a:spcBef>
                  <a:spcPct val="0"/>
                </a:spcBef>
              </a:pPr>
              <a:t>16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730556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089ECBF4-5554-4DC4-8EBB-6855CDC619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2E80855-1B1E-4878-B778-2023D9B078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CFA829FC-EF3D-4FDE-8AD2-CE53E09C86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9C6D9F-A097-446F-9B31-7A1BF7A04021}" type="slidenum">
              <a:rPr lang="en-GB" altLang="en-US" smtClean="0"/>
              <a:pPr>
                <a:spcBef>
                  <a:spcPct val="0"/>
                </a:spcBef>
              </a:pPr>
              <a:t>17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573902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089ECBF4-5554-4DC4-8EBB-6855CDC619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2E80855-1B1E-4878-B778-2023D9B078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CFA829FC-EF3D-4FDE-8AD2-CE53E09C86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9C6D9F-A097-446F-9B31-7A1BF7A04021}" type="slidenum">
              <a:rPr lang="en-GB" altLang="en-US" smtClean="0"/>
              <a:pPr>
                <a:spcBef>
                  <a:spcPct val="0"/>
                </a:spcBef>
              </a:pPr>
              <a:t>2</a:t>
            </a:fld>
            <a:endParaRPr lang="en-GB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089ECBF4-5554-4DC4-8EBB-6855CDC619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2E80855-1B1E-4878-B778-2023D9B078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CFA829FC-EF3D-4FDE-8AD2-CE53E09C86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9C6D9F-A097-446F-9B31-7A1BF7A04021}" type="slidenum">
              <a:rPr lang="en-GB" altLang="en-US" smtClean="0"/>
              <a:pPr>
                <a:spcBef>
                  <a:spcPct val="0"/>
                </a:spcBef>
              </a:pPr>
              <a:t>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17646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089ECBF4-5554-4DC4-8EBB-6855CDC619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2E80855-1B1E-4878-B778-2023D9B078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altLang="en-US" dirty="0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CFA829FC-EF3D-4FDE-8AD2-CE53E09C86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9C6D9F-A097-446F-9B31-7A1BF7A04021}" type="slidenum">
              <a:rPr lang="en-GB" altLang="en-US" smtClean="0"/>
              <a:pPr>
                <a:spcBef>
                  <a:spcPct val="0"/>
                </a:spcBef>
              </a:pPr>
              <a:t>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67934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089ECBF4-5554-4DC4-8EBB-6855CDC619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2E80855-1B1E-4878-B778-2023D9B078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CFA829FC-EF3D-4FDE-8AD2-CE53E09C86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9C6D9F-A097-446F-9B31-7A1BF7A04021}" type="slidenum">
              <a:rPr lang="en-GB" altLang="en-US" smtClean="0"/>
              <a:pPr>
                <a:spcBef>
                  <a:spcPct val="0"/>
                </a:spcBef>
              </a:pPr>
              <a:t>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37760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089ECBF4-5554-4DC4-8EBB-6855CDC619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2E80855-1B1E-4878-B778-2023D9B078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CFA829FC-EF3D-4FDE-8AD2-CE53E09C86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9C6D9F-A097-446F-9B31-7A1BF7A04021}" type="slidenum">
              <a:rPr lang="en-GB" altLang="en-US" smtClean="0"/>
              <a:pPr>
                <a:spcBef>
                  <a:spcPct val="0"/>
                </a:spcBef>
              </a:pPr>
              <a:t>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29693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089ECBF4-5554-4DC4-8EBB-6855CDC619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2E80855-1B1E-4878-B778-2023D9B078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Patient in DTG arm that was discontinued for other reasons based on physician decision: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Patient was discontinued from the study due to suspected TB treatment failure but after discontinuation it was discovered that the TB culture was negative for MTB complex and patient had a non-tuberculous mycobacterium (NTM). She did not receive treatment for the NTM and was well on her new ART regimen when last seen on 26 Jan 17.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US" sz="1200" kern="0" baseline="30000" dirty="0"/>
              <a:t>a</a:t>
            </a:r>
            <a:r>
              <a:rPr lang="en-US" sz="1200" kern="0" dirty="0"/>
              <a:t>Discontinued for other reasons while not &lt;50 c/mL: 3 lost to follow-up (Days 192, 255, 337); 2 withdrawal of consent (Days 118, 253); 1 pregnancy (Day 256)</a:t>
            </a:r>
            <a:endParaRPr lang="en-US" sz="1200" kern="0" baseline="30000" dirty="0"/>
          </a:p>
          <a:p>
            <a:r>
              <a:rPr lang="en-US" sz="1200" kern="0" baseline="30000" dirty="0"/>
              <a:t>b</a:t>
            </a:r>
            <a:r>
              <a:rPr lang="en-US" sz="1200" kern="0" dirty="0"/>
              <a:t>Discontinued for other reasons while not &lt;50 c/mL: 1 lost to follow-up (Day 2)</a:t>
            </a:r>
          </a:p>
          <a:p>
            <a:r>
              <a:rPr lang="en-US" sz="1200" kern="0" baseline="30000" dirty="0"/>
              <a:t>c</a:t>
            </a:r>
            <a:r>
              <a:rPr lang="en-US" sz="1200" kern="0" dirty="0"/>
              <a:t>Discontinued due to AE: 1 hypersensitivity to EFV; 1 increased gamma-glutamyltransferase (GGT)</a:t>
            </a:r>
          </a:p>
          <a:p>
            <a:r>
              <a:rPr lang="en-US" sz="1200" kern="0" baseline="30000" dirty="0"/>
              <a:t>d</a:t>
            </a:r>
            <a:r>
              <a:rPr lang="en-US" sz="1200" kern="0" dirty="0"/>
              <a:t>No virologic data/Discontinued for other reasons: 7 lost to follow-up (Days 25, 80, 177, 181, 223, 268, 326); 2 pregnancies (Days 253, 305); 1 based on physician decision (Day 158); 1 withdrawal of consent (Day 116).</a:t>
            </a:r>
          </a:p>
          <a:p>
            <a:r>
              <a:rPr lang="en-US" sz="1200" kern="0" baseline="30000" dirty="0"/>
              <a:t>e</a:t>
            </a:r>
            <a:r>
              <a:rPr lang="en-US" sz="1200" kern="0" dirty="0"/>
              <a:t>No virologic data/Discontinued for other reasons: 2 lost to follow-up (Days 177, 296); 1 withdrawal of consent (patient relocated, Day 84)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CFA829FC-EF3D-4FDE-8AD2-CE53E09C86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9C6D9F-A097-446F-9B31-7A1BF7A04021}" type="slidenum">
              <a:rPr lang="en-GB" altLang="en-US" smtClean="0"/>
              <a:pPr>
                <a:spcBef>
                  <a:spcPct val="0"/>
                </a:spcBef>
              </a:pPr>
              <a:t>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56142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089ECBF4-5554-4DC4-8EBB-6855CDC619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2E80855-1B1E-4878-B778-2023D9B078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CFA829FC-EF3D-4FDE-8AD2-CE53E09C86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9C6D9F-A097-446F-9B31-7A1BF7A04021}" type="slidenum">
              <a:rPr lang="en-GB" altLang="en-US" smtClean="0"/>
              <a:pPr>
                <a:spcBef>
                  <a:spcPct val="0"/>
                </a:spcBef>
              </a:pPr>
              <a:t>8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61999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089ECBF4-5554-4DC4-8EBB-6855CDC619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2E80855-1B1E-4878-B778-2023D9B078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CFA829FC-EF3D-4FDE-8AD2-CE53E09C86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9C6D9F-A097-446F-9B31-7A1BF7A04021}" type="slidenum">
              <a:rPr lang="en-GB" altLang="en-US" smtClean="0"/>
              <a:pPr>
                <a:spcBef>
                  <a:spcPct val="0"/>
                </a:spcBef>
              </a:pPr>
              <a:t>9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66482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ox_Title_Bold Sub_Italic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>
            <a:extLst>
              <a:ext uri="{FF2B5EF4-FFF2-40B4-BE49-F238E27FC236}">
                <a16:creationId xmlns:a16="http://schemas.microsoft.com/office/drawing/2014/main" id="{DF949944-B609-4B64-B082-30ED04AC37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6300"/>
            <a:ext cx="9144000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838200" y="5574792"/>
            <a:ext cx="6473952" cy="859536"/>
          </a:xfr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  <a:lvl2pPr marL="185738" indent="0">
              <a:buNone/>
              <a:defRPr/>
            </a:lvl2pPr>
            <a:lvl3pPr marL="381000" indent="0">
              <a:buNone/>
              <a:defRPr/>
            </a:lvl3pPr>
            <a:lvl4pPr marL="552450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838200" y="2693987"/>
            <a:ext cx="6477000" cy="147002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838200" y="4509582"/>
            <a:ext cx="6473952" cy="10469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 i="0"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71231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8189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838200" y="404664"/>
            <a:ext cx="8043817" cy="7189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>
            <a:lvl1pPr>
              <a:defRPr sz="2800" b="1">
                <a:solidFill>
                  <a:srgbClr val="E31836"/>
                </a:solidFill>
              </a:defRPr>
            </a:lvl1pPr>
          </a:lstStyle>
          <a:p>
            <a:pPr lvl="0"/>
            <a:r>
              <a:rPr lang="en-US" dirty="0"/>
              <a:t>Click to edit Slide title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38200" y="6400800"/>
            <a:ext cx="8046720" cy="152400"/>
          </a:xfrm>
        </p:spPr>
        <p:txBody>
          <a:bodyPr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1199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ox_Title_Italic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49A6F12C-B8B1-4CE6-8020-5E073BAE34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6300"/>
            <a:ext cx="9144000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838200" y="2693987"/>
            <a:ext cx="6477000" cy="147002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838200" y="4511040"/>
            <a:ext cx="6473952" cy="18897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77151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_Teal Sub_Bold Sub_Italic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ADE06DA-4045-4A7D-8F09-DFEC9568027A}"/>
              </a:ext>
            </a:extLst>
          </p:cNvPr>
          <p:cNvCxnSpPr/>
          <p:nvPr userDrawn="1"/>
        </p:nvCxnSpPr>
        <p:spPr>
          <a:xfrm>
            <a:off x="468313" y="3648075"/>
            <a:ext cx="8675687" cy="0"/>
          </a:xfrm>
          <a:prstGeom prst="line">
            <a:avLst/>
          </a:prstGeom>
          <a:ln w="25400">
            <a:solidFill>
              <a:srgbClr val="E318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2612" y="3785617"/>
            <a:ext cx="7863840" cy="1014984"/>
          </a:xfrm>
        </p:spPr>
        <p:txBody>
          <a:bodyPr anchor="t">
            <a:normAutofit/>
          </a:bodyPr>
          <a:lstStyle>
            <a:lvl1pPr algn="l">
              <a:lnSpc>
                <a:spcPts val="2400"/>
              </a:lnSpc>
              <a:defRPr sz="2000" b="1" i="0" cap="none" baseline="0">
                <a:solidFill>
                  <a:srgbClr val="008790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832612" y="990600"/>
            <a:ext cx="7863840" cy="2480563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>
            <a:noAutofit/>
          </a:bodyPr>
          <a:lstStyle>
            <a:lvl1pPr marL="0" indent="0">
              <a:buNone/>
              <a:defRPr lang="en-US" sz="4000" b="1" dirty="0" smtClean="0">
                <a:solidFill>
                  <a:srgbClr val="E3183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32612" y="4828881"/>
            <a:ext cx="7863840" cy="838200"/>
          </a:xfrm>
        </p:spPr>
        <p:txBody>
          <a:bodyPr/>
          <a:lstStyle>
            <a:lvl1pPr marL="0" indent="0">
              <a:buNone/>
              <a:defRPr sz="1600" b="1"/>
            </a:lvl1pPr>
            <a:lvl2pPr marL="185738" indent="0">
              <a:buNone/>
              <a:defRPr b="1"/>
            </a:lvl2pPr>
            <a:lvl3pPr marL="381000" indent="0">
              <a:buNone/>
              <a:defRPr b="1"/>
            </a:lvl3pPr>
            <a:lvl4pPr marL="552450" indent="0">
              <a:buNone/>
              <a:defRPr b="1"/>
            </a:lvl4pPr>
            <a:lvl5pPr marL="715962" indent="0">
              <a:buNone/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832612" y="5705573"/>
            <a:ext cx="7863840" cy="750062"/>
          </a:xfrm>
        </p:spPr>
        <p:txBody>
          <a:bodyPr/>
          <a:lstStyle>
            <a:lvl1pPr marL="0" indent="0">
              <a:buNone/>
              <a:defRPr sz="1200" i="1"/>
            </a:lvl1pPr>
            <a:lvl2pPr marL="185738" indent="0">
              <a:buNone/>
              <a:defRPr/>
            </a:lvl2pPr>
            <a:lvl3pPr marL="381000" indent="0">
              <a:buNone/>
              <a:defRPr/>
            </a:lvl3pPr>
            <a:lvl4pPr marL="552450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0620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071E1A9-6288-486E-AA3A-3B2581543BDA}"/>
              </a:ext>
            </a:extLst>
          </p:cNvPr>
          <p:cNvCxnSpPr/>
          <p:nvPr userDrawn="1"/>
        </p:nvCxnSpPr>
        <p:spPr>
          <a:xfrm>
            <a:off x="468313" y="1062038"/>
            <a:ext cx="8675687" cy="0"/>
          </a:xfrm>
          <a:prstGeom prst="line">
            <a:avLst/>
          </a:prstGeom>
          <a:ln w="25400">
            <a:solidFill>
              <a:srgbClr val="E318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33400" y="1350963"/>
            <a:ext cx="8358188" cy="449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 noProof="0" dirty="0"/>
              <a:t>Click to edit Master text styles</a:t>
            </a:r>
          </a:p>
          <a:p>
            <a:pPr lvl="1"/>
            <a:r>
              <a:rPr lang="en-US" altLang="en-US" noProof="0" dirty="0"/>
              <a:t>Second level</a:t>
            </a:r>
          </a:p>
          <a:p>
            <a:pPr lvl="2"/>
            <a:r>
              <a:rPr lang="en-US" altLang="en-US" noProof="0" dirty="0"/>
              <a:t>Third level</a:t>
            </a:r>
          </a:p>
          <a:p>
            <a:pPr lvl="3"/>
            <a:r>
              <a:rPr lang="en-US" altLang="en-US" noProof="0" dirty="0"/>
              <a:t>Fourth level</a:t>
            </a:r>
          </a:p>
          <a:p>
            <a:pPr lvl="4"/>
            <a:r>
              <a:rPr lang="en-US" altLang="en-US" noProof="0" dirty="0"/>
              <a:t>Fifth level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1" y="152401"/>
            <a:ext cx="7543799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3400" y="6294120"/>
            <a:ext cx="8357616" cy="182880"/>
          </a:xfrm>
        </p:spPr>
        <p:txBody>
          <a:bodyPr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33400" y="5862320"/>
            <a:ext cx="8357616" cy="365760"/>
          </a:xfrm>
        </p:spPr>
        <p:txBody>
          <a:bodyPr anchor="b"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9697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FCF8A6-6C83-431A-918D-A67D6EE879DD}"/>
              </a:ext>
            </a:extLst>
          </p:cNvPr>
          <p:cNvCxnSpPr/>
          <p:nvPr userDrawn="1"/>
        </p:nvCxnSpPr>
        <p:spPr>
          <a:xfrm>
            <a:off x="468313" y="1062038"/>
            <a:ext cx="8675687" cy="0"/>
          </a:xfrm>
          <a:prstGeom prst="line">
            <a:avLst/>
          </a:prstGeom>
          <a:ln w="25400">
            <a:solidFill>
              <a:srgbClr val="E318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1" y="152401"/>
            <a:ext cx="7543799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3400" y="6294120"/>
            <a:ext cx="8357616" cy="182880"/>
          </a:xfrm>
        </p:spPr>
        <p:txBody>
          <a:bodyPr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33400" y="5862320"/>
            <a:ext cx="8357616" cy="365760"/>
          </a:xfrm>
        </p:spPr>
        <p:txBody>
          <a:bodyPr anchor="b"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5904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Title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7260B4-E172-4A9A-852F-7E22050F3770}"/>
              </a:ext>
            </a:extLst>
          </p:cNvPr>
          <p:cNvCxnSpPr/>
          <p:nvPr userDrawn="1"/>
        </p:nvCxnSpPr>
        <p:spPr>
          <a:xfrm>
            <a:off x="468313" y="1062038"/>
            <a:ext cx="8675687" cy="0"/>
          </a:xfrm>
          <a:prstGeom prst="line">
            <a:avLst/>
          </a:prstGeom>
          <a:ln w="25400">
            <a:solidFill>
              <a:srgbClr val="E318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1"/>
            <a:ext cx="7543799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533400" y="1371600"/>
            <a:ext cx="8357616" cy="381000"/>
          </a:xfrm>
        </p:spPr>
        <p:txBody>
          <a:bodyPr/>
          <a:lstStyle>
            <a:lvl1pPr marL="0" indent="0">
              <a:buNone/>
              <a:defRPr b="1">
                <a:solidFill>
                  <a:srgbClr val="00879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14"/>
          </p:nvPr>
        </p:nvSpPr>
        <p:spPr>
          <a:xfrm>
            <a:off x="533400" y="1786128"/>
            <a:ext cx="8357616" cy="40599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3400" y="6294120"/>
            <a:ext cx="8357616" cy="182880"/>
          </a:xfrm>
        </p:spPr>
        <p:txBody>
          <a:bodyPr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33400" y="5862320"/>
            <a:ext cx="8357616" cy="365760"/>
          </a:xfrm>
        </p:spPr>
        <p:txBody>
          <a:bodyPr anchor="b"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9832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D98B00F-A67B-49FF-A3E1-63C54BA432A3}"/>
              </a:ext>
            </a:extLst>
          </p:cNvPr>
          <p:cNvCxnSpPr/>
          <p:nvPr userDrawn="1"/>
        </p:nvCxnSpPr>
        <p:spPr>
          <a:xfrm>
            <a:off x="468313" y="1062038"/>
            <a:ext cx="8675687" cy="0"/>
          </a:xfrm>
          <a:prstGeom prst="line">
            <a:avLst/>
          </a:prstGeom>
          <a:ln w="25400">
            <a:solidFill>
              <a:srgbClr val="E318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1" y="152401"/>
            <a:ext cx="7543799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33401" y="1350963"/>
            <a:ext cx="4023360" cy="44988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quarter" idx="16"/>
          </p:nvPr>
        </p:nvSpPr>
        <p:spPr>
          <a:xfrm>
            <a:off x="4867656" y="1350963"/>
            <a:ext cx="4023360" cy="44988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3400" y="6294120"/>
            <a:ext cx="8357616" cy="182880"/>
          </a:xfrm>
        </p:spPr>
        <p:txBody>
          <a:bodyPr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33400" y="5862320"/>
            <a:ext cx="8357616" cy="365760"/>
          </a:xfrm>
        </p:spPr>
        <p:txBody>
          <a:bodyPr anchor="b"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3364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2Col Content_Teal Su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3F1C60B-857C-477D-A224-509241F8FF0A}"/>
              </a:ext>
            </a:extLst>
          </p:cNvPr>
          <p:cNvCxnSpPr/>
          <p:nvPr userDrawn="1"/>
        </p:nvCxnSpPr>
        <p:spPr>
          <a:xfrm>
            <a:off x="468313" y="1062038"/>
            <a:ext cx="8675687" cy="0"/>
          </a:xfrm>
          <a:prstGeom prst="line">
            <a:avLst/>
          </a:prstGeom>
          <a:ln w="25400">
            <a:solidFill>
              <a:srgbClr val="E318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1" y="152401"/>
            <a:ext cx="7543799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33401" y="1786128"/>
            <a:ext cx="4023360" cy="40599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533401" y="1371600"/>
            <a:ext cx="4023360" cy="381000"/>
          </a:xfrm>
        </p:spPr>
        <p:txBody>
          <a:bodyPr/>
          <a:lstStyle>
            <a:lvl1pPr marL="0" indent="0">
              <a:buNone/>
              <a:defRPr b="1">
                <a:solidFill>
                  <a:srgbClr val="00879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8"/>
          </p:nvPr>
        </p:nvSpPr>
        <p:spPr>
          <a:xfrm>
            <a:off x="4867656" y="1786128"/>
            <a:ext cx="4023360" cy="40599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867656" y="1371600"/>
            <a:ext cx="4023360" cy="381000"/>
          </a:xfrm>
        </p:spPr>
        <p:txBody>
          <a:bodyPr/>
          <a:lstStyle>
            <a:lvl1pPr marL="0" indent="0">
              <a:buNone/>
              <a:defRPr b="1">
                <a:solidFill>
                  <a:srgbClr val="00879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3400" y="6294120"/>
            <a:ext cx="8357616" cy="182880"/>
          </a:xfrm>
        </p:spPr>
        <p:txBody>
          <a:bodyPr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33400" y="5862320"/>
            <a:ext cx="8357616" cy="365760"/>
          </a:xfrm>
        </p:spPr>
        <p:txBody>
          <a:bodyPr anchor="b"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4082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BA4FD74-F85B-446F-881A-FD747170974D}"/>
              </a:ext>
            </a:extLst>
          </p:cNvPr>
          <p:cNvCxnSpPr/>
          <p:nvPr userDrawn="1"/>
        </p:nvCxnSpPr>
        <p:spPr>
          <a:xfrm>
            <a:off x="468313" y="1062038"/>
            <a:ext cx="8675687" cy="0"/>
          </a:xfrm>
          <a:prstGeom prst="line">
            <a:avLst/>
          </a:prstGeom>
          <a:ln w="25400">
            <a:solidFill>
              <a:srgbClr val="E318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1" y="152401"/>
            <a:ext cx="7543799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33401" y="1371600"/>
            <a:ext cx="8357616" cy="457200"/>
          </a:xfrm>
        </p:spPr>
        <p:txBody>
          <a:bodyPr/>
          <a:lstStyle>
            <a:lvl1pPr marL="0" indent="0">
              <a:buNone/>
              <a:defRPr sz="2200" b="1">
                <a:solidFill>
                  <a:srgbClr val="00879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3400" y="6294120"/>
            <a:ext cx="8357616" cy="182880"/>
          </a:xfrm>
        </p:spPr>
        <p:txBody>
          <a:bodyPr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33400" y="5862320"/>
            <a:ext cx="8357616" cy="365760"/>
          </a:xfrm>
        </p:spPr>
        <p:txBody>
          <a:bodyPr anchor="b"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9279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3683884-C4F4-457B-A8EF-F0E9265CA0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7543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22BF07A-325E-408C-A967-67E44A5571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50963"/>
            <a:ext cx="8358188" cy="451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8" name="Picture 5">
            <a:extLst>
              <a:ext uri="{FF2B5EF4-FFF2-40B4-BE49-F238E27FC236}">
                <a16:creationId xmlns:a16="http://schemas.microsoft.com/office/drawing/2014/main" id="{676EE7B0-1134-4FC0-ADDA-A0892C63AAA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488" y="260350"/>
            <a:ext cx="674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6">
            <a:extLst>
              <a:ext uri="{FF2B5EF4-FFF2-40B4-BE49-F238E27FC236}">
                <a16:creationId xmlns:a16="http://schemas.microsoft.com/office/drawing/2014/main" id="{AED4CD23-4450-4D72-8580-1101086E95E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7475"/>
            <a:ext cx="9144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B151CB71-2815-4886-85E3-4FF203F5741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8738" y="6505575"/>
            <a:ext cx="90090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100" b="1" dirty="0">
                <a:solidFill>
                  <a:srgbClr val="000000"/>
                </a:solidFill>
              </a:rPr>
              <a:t>22nd International AIDS Conference; July 23-27, 2018; Amsterdam, the Netherlands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0" r:id="rId1"/>
    <p:sldLayoutId id="2147484771" r:id="rId2"/>
    <p:sldLayoutId id="2147484772" r:id="rId3"/>
    <p:sldLayoutId id="2147484773" r:id="rId4"/>
    <p:sldLayoutId id="2147484774" r:id="rId5"/>
    <p:sldLayoutId id="2147484775" r:id="rId6"/>
    <p:sldLayoutId id="2147484776" r:id="rId7"/>
    <p:sldLayoutId id="2147484777" r:id="rId8"/>
    <p:sldLayoutId id="2147484778" r:id="rId9"/>
    <p:sldLayoutId id="2147484789" r:id="rId10"/>
    <p:sldLayoutId id="2147484790" r:id="rId11"/>
  </p:sldLayoutIdLst>
  <p:txStyles>
    <p:titleStyle>
      <a:lvl1pPr algn="l" rtl="0" eaLnBrk="0" fontAlgn="base" hangingPunct="0">
        <a:lnSpc>
          <a:spcPts val="3500"/>
        </a:lnSpc>
        <a:spcBef>
          <a:spcPct val="0"/>
        </a:spcBef>
        <a:spcAft>
          <a:spcPct val="0"/>
        </a:spcAft>
        <a:defRPr sz="3000" b="1">
          <a:solidFill>
            <a:srgbClr val="E3183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ts val="3500"/>
        </a:lnSpc>
        <a:spcBef>
          <a:spcPct val="0"/>
        </a:spcBef>
        <a:spcAft>
          <a:spcPct val="0"/>
        </a:spcAft>
        <a:defRPr sz="3000" b="1">
          <a:solidFill>
            <a:srgbClr val="E31836"/>
          </a:solidFill>
          <a:latin typeface="Arial" pitchFamily="34" charset="0"/>
          <a:cs typeface="Arial" charset="0"/>
        </a:defRPr>
      </a:lvl2pPr>
      <a:lvl3pPr algn="l" rtl="0" eaLnBrk="0" fontAlgn="base" hangingPunct="0">
        <a:lnSpc>
          <a:spcPts val="3500"/>
        </a:lnSpc>
        <a:spcBef>
          <a:spcPct val="0"/>
        </a:spcBef>
        <a:spcAft>
          <a:spcPct val="0"/>
        </a:spcAft>
        <a:defRPr sz="3000" b="1">
          <a:solidFill>
            <a:srgbClr val="E31836"/>
          </a:solidFill>
          <a:latin typeface="Arial" pitchFamily="34" charset="0"/>
          <a:cs typeface="Arial" charset="0"/>
        </a:defRPr>
      </a:lvl3pPr>
      <a:lvl4pPr algn="l" rtl="0" eaLnBrk="0" fontAlgn="base" hangingPunct="0">
        <a:lnSpc>
          <a:spcPts val="3500"/>
        </a:lnSpc>
        <a:spcBef>
          <a:spcPct val="0"/>
        </a:spcBef>
        <a:spcAft>
          <a:spcPct val="0"/>
        </a:spcAft>
        <a:defRPr sz="3000" b="1">
          <a:solidFill>
            <a:srgbClr val="E31836"/>
          </a:solidFill>
          <a:latin typeface="Arial" pitchFamily="34" charset="0"/>
          <a:cs typeface="Arial" charset="0"/>
        </a:defRPr>
      </a:lvl4pPr>
      <a:lvl5pPr algn="l" rtl="0" eaLnBrk="0" fontAlgn="base" hangingPunct="0">
        <a:lnSpc>
          <a:spcPts val="3500"/>
        </a:lnSpc>
        <a:spcBef>
          <a:spcPct val="0"/>
        </a:spcBef>
        <a:spcAft>
          <a:spcPct val="0"/>
        </a:spcAft>
        <a:defRPr sz="3000" b="1">
          <a:solidFill>
            <a:srgbClr val="E31836"/>
          </a:solidFill>
          <a:latin typeface="Arial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B61229"/>
          </a:solidFill>
          <a:latin typeface="Century Gothic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B61229"/>
          </a:solidFill>
          <a:latin typeface="Century Gothic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B61229"/>
          </a:solidFill>
          <a:latin typeface="Century Gothic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B61229"/>
          </a:solidFill>
          <a:latin typeface="Century Gothic" pitchFamily="34" charset="0"/>
          <a:cs typeface="Arial" charset="0"/>
        </a:defRPr>
      </a:lvl9pPr>
    </p:titleStyle>
    <p:bodyStyle>
      <a:lvl1pPr marL="190500" indent="-190500" algn="l" rtl="0" eaLnBrk="0" fontAlgn="base" hangingPunct="0">
        <a:spcBef>
          <a:spcPct val="0"/>
        </a:spcBef>
        <a:spcAft>
          <a:spcPts val="300"/>
        </a:spcAft>
        <a:buClr>
          <a:srgbClr val="E31836"/>
        </a:buClr>
        <a:buSzPct val="115000"/>
        <a:buFont typeface="Arial" panose="020B0604020202020204" pitchFamily="34" charset="0"/>
        <a:buChar char="•"/>
        <a:defRPr sz="2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73075" indent="-257175" algn="l" rtl="0" eaLnBrk="0" fontAlgn="base" hangingPunct="0">
        <a:spcBef>
          <a:spcPct val="0"/>
        </a:spcBef>
        <a:spcAft>
          <a:spcPts val="300"/>
        </a:spcAft>
        <a:buClr>
          <a:srgbClr val="E31836"/>
        </a:buClr>
        <a:buSzPct val="115000"/>
        <a:buFont typeface="Arial" panose="020B0604020202020204" pitchFamily="34" charset="0"/>
        <a:buChar char="–"/>
        <a:defRPr sz="2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639763" indent="-158750" algn="l" rtl="0" eaLnBrk="0" fontAlgn="base" hangingPunct="0">
        <a:spcBef>
          <a:spcPct val="0"/>
        </a:spcBef>
        <a:spcAft>
          <a:spcPts val="300"/>
        </a:spcAft>
        <a:buClr>
          <a:srgbClr val="E31836"/>
        </a:buClr>
        <a:buSzPct val="115000"/>
        <a:buFont typeface="Arial" panose="020B0604020202020204" pitchFamily="34" charset="0"/>
        <a:buChar char="•"/>
        <a:defRPr lang="en-US" dirty="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798513" indent="-142875" algn="l" rtl="0" eaLnBrk="0" fontAlgn="base" hangingPunct="0">
        <a:spcBef>
          <a:spcPct val="0"/>
        </a:spcBef>
        <a:spcAft>
          <a:spcPts val="300"/>
        </a:spcAft>
        <a:buClr>
          <a:srgbClr val="E31836"/>
        </a:buClr>
        <a:buSzPct val="115000"/>
        <a:buFont typeface="Arial" panose="020B0604020202020204" pitchFamily="34" charset="0"/>
        <a:buChar char="-"/>
        <a:defRPr lang="en-US" sz="1600" dirty="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922338" indent="-114300" algn="l" defTabSz="923925" rtl="0" eaLnBrk="0" fontAlgn="base" hangingPunct="0">
        <a:spcBef>
          <a:spcPct val="0"/>
        </a:spcBef>
        <a:spcAft>
          <a:spcPts val="300"/>
        </a:spcAft>
        <a:buClr>
          <a:srgbClr val="E31836"/>
        </a:buClr>
        <a:buSzPct val="115000"/>
        <a:buFont typeface="Arial" panose="020B0604020202020204" pitchFamily="34" charset="0"/>
        <a:buChar char="•"/>
        <a:defRPr lang="en-GB" sz="1400" dirty="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668338" indent="0" algn="l" rtl="0" eaLnBrk="1" fontAlgn="base" hangingPunct="1">
        <a:spcBef>
          <a:spcPct val="20000"/>
        </a:spcBef>
        <a:spcAft>
          <a:spcPct val="0"/>
        </a:spcAft>
        <a:buClr>
          <a:srgbClr val="B61229"/>
        </a:buClr>
        <a:buSzPct val="115000"/>
        <a:buFont typeface="Arial" charset="0"/>
        <a:buNone/>
        <a:defRPr sz="1000">
          <a:solidFill>
            <a:schemeClr val="bg2"/>
          </a:solidFill>
          <a:latin typeface="+mn-lt"/>
          <a:cs typeface="+mn-cs"/>
        </a:defRPr>
      </a:lvl6pPr>
      <a:lvl7pPr marL="1447800" indent="-188913" algn="l" rtl="0" eaLnBrk="1" fontAlgn="base" hangingPunct="1">
        <a:spcBef>
          <a:spcPct val="20000"/>
        </a:spcBef>
        <a:spcAft>
          <a:spcPct val="0"/>
        </a:spcAft>
        <a:buClr>
          <a:srgbClr val="B61229"/>
        </a:buClr>
        <a:buSzPct val="115000"/>
        <a:buFont typeface="Arial" charset="0"/>
        <a:buChar char="•"/>
        <a:defRPr sz="1000">
          <a:solidFill>
            <a:schemeClr val="bg2"/>
          </a:solidFill>
          <a:latin typeface="+mn-lt"/>
          <a:cs typeface="+mn-cs"/>
        </a:defRPr>
      </a:lvl7pPr>
      <a:lvl8pPr marL="1905000" indent="-188913" algn="l" rtl="0" eaLnBrk="1" fontAlgn="base" hangingPunct="1">
        <a:spcBef>
          <a:spcPct val="20000"/>
        </a:spcBef>
        <a:spcAft>
          <a:spcPct val="0"/>
        </a:spcAft>
        <a:buClr>
          <a:srgbClr val="B61229"/>
        </a:buClr>
        <a:buSzPct val="115000"/>
        <a:buFont typeface="Arial" charset="0"/>
        <a:buChar char="•"/>
        <a:defRPr sz="1000">
          <a:solidFill>
            <a:schemeClr val="bg2"/>
          </a:solidFill>
          <a:latin typeface="+mn-lt"/>
          <a:cs typeface="+mn-cs"/>
        </a:defRPr>
      </a:lvl8pPr>
      <a:lvl9pPr marL="2362200" indent="-188913" algn="l" rtl="0" eaLnBrk="1" fontAlgn="base" hangingPunct="1">
        <a:spcBef>
          <a:spcPct val="20000"/>
        </a:spcBef>
        <a:spcAft>
          <a:spcPct val="0"/>
        </a:spcAft>
        <a:buClr>
          <a:srgbClr val="B61229"/>
        </a:buClr>
        <a:buSzPct val="115000"/>
        <a:buFont typeface="Arial" charset="0"/>
        <a:buChar char="•"/>
        <a:defRPr sz="1000">
          <a:solidFill>
            <a:schemeClr val="bg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ubtitle 2">
            <a:extLst>
              <a:ext uri="{FF2B5EF4-FFF2-40B4-BE49-F238E27FC236}">
                <a16:creationId xmlns:a16="http://schemas.microsoft.com/office/drawing/2014/main" id="{EFCC5539-39B8-4C0E-AE5B-3068B63C94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5257800"/>
            <a:ext cx="7848600" cy="858838"/>
          </a:xfrm>
        </p:spPr>
        <p:txBody>
          <a:bodyPr/>
          <a:lstStyle/>
          <a:p>
            <a:r>
              <a:rPr lang="en-GB" sz="1100" baseline="30000" dirty="0"/>
              <a:t>1</a:t>
            </a:r>
            <a:r>
              <a:rPr lang="en-GB" sz="1100" dirty="0"/>
              <a:t>Johns Hopkins University School of Medicine, Baltimore, MD, USA; </a:t>
            </a:r>
            <a:r>
              <a:rPr lang="en-GB" sz="1100" baseline="30000" dirty="0"/>
              <a:t>2</a:t>
            </a:r>
            <a:r>
              <a:rPr lang="en-GB" sz="1100" dirty="0"/>
              <a:t>Desmond Tutu HIV Foundation, Cape Town, South Africa; </a:t>
            </a:r>
            <a:r>
              <a:rPr lang="en-GB" sz="1100" baseline="30000" dirty="0"/>
              <a:t>3</a:t>
            </a:r>
            <a:r>
              <a:rPr lang="en-GB" sz="1100" dirty="0"/>
              <a:t>Clinical HIV Research Unit, Johannesburg, South Africa; </a:t>
            </a:r>
            <a:r>
              <a:rPr lang="en-GB" sz="1100" baseline="30000" dirty="0"/>
              <a:t>4</a:t>
            </a:r>
            <a:r>
              <a:rPr lang="en-GB" sz="1100" dirty="0"/>
              <a:t>Instituto de Pesquisa Clínica Evandro Chagas FIOCRUZ, Rio de Janeiro, Brazil; </a:t>
            </a:r>
            <a:r>
              <a:rPr lang="en-GB" sz="1100" baseline="30000" dirty="0"/>
              <a:t>5</a:t>
            </a:r>
            <a:r>
              <a:rPr lang="en-GB" sz="1100" dirty="0"/>
              <a:t>Hospital Dos de Mayo, Lima, Peru; </a:t>
            </a:r>
            <a:r>
              <a:rPr lang="en-GB" sz="1100" baseline="30000" dirty="0"/>
              <a:t>6</a:t>
            </a:r>
            <a:r>
              <a:rPr lang="en-GB" sz="1100" dirty="0"/>
              <a:t>Fiocruz/Tropical Medicine Foundation Dr Heitor, Vieira Dourado, Manaus, Brazil; </a:t>
            </a:r>
            <a:r>
              <a:rPr lang="en-GB" sz="1100" baseline="30000" dirty="0"/>
              <a:t>7</a:t>
            </a:r>
            <a:r>
              <a:rPr lang="en-GB" sz="1100" dirty="0"/>
              <a:t>Fundación Huesped, Bueno Aires, Argentina; </a:t>
            </a:r>
            <a:r>
              <a:rPr lang="en-GB" sz="1100" baseline="30000" dirty="0"/>
              <a:t>8</a:t>
            </a:r>
            <a:r>
              <a:rPr lang="en-GB" sz="1100" dirty="0"/>
              <a:t>Regional Center For Prevention and Treatment of AIDS and Infectious Diseases, Russia; </a:t>
            </a:r>
            <a:r>
              <a:rPr lang="en-GB" sz="1100" baseline="30000" dirty="0"/>
              <a:t>9</a:t>
            </a:r>
            <a:r>
              <a:rPr lang="en-GB" sz="1100" dirty="0"/>
              <a:t>ViiV Healthcare, Brentford, UK; </a:t>
            </a:r>
            <a:r>
              <a:rPr lang="en-GB" sz="1100" baseline="30000" dirty="0"/>
              <a:t>10</a:t>
            </a:r>
            <a:r>
              <a:rPr lang="en-GB" sz="1100" dirty="0"/>
              <a:t>GlaxoSmithKline, Stockley Park, UK; </a:t>
            </a:r>
            <a:r>
              <a:rPr lang="en-GB" sz="1100" baseline="30000" dirty="0"/>
              <a:t>11</a:t>
            </a:r>
            <a:r>
              <a:rPr lang="en-GB" sz="1100" dirty="0"/>
              <a:t>ViiV Healthcare, Melbourne, Australia; </a:t>
            </a:r>
            <a:r>
              <a:rPr lang="en-GB" sz="1100" baseline="30000" dirty="0"/>
              <a:t>12</a:t>
            </a:r>
            <a:r>
              <a:rPr lang="en-GB" sz="1100" dirty="0"/>
              <a:t>GlaxoSmithKline, Upper Merion, PA, USA; </a:t>
            </a:r>
            <a:r>
              <a:rPr lang="en-GB" sz="1100" baseline="30000" dirty="0"/>
              <a:t>13</a:t>
            </a:r>
            <a:r>
              <a:rPr lang="en-GB" sz="1100" dirty="0"/>
              <a:t>ViiV Healthcare, Research Triangle Park, NC, USA</a:t>
            </a:r>
          </a:p>
        </p:txBody>
      </p:sp>
      <p:sp>
        <p:nvSpPr>
          <p:cNvPr id="3074" name="Title 1">
            <a:extLst>
              <a:ext uri="{FF2B5EF4-FFF2-40B4-BE49-F238E27FC236}">
                <a16:creationId xmlns:a16="http://schemas.microsoft.com/office/drawing/2014/main" id="{34D4A819-413F-4C67-A2E8-2B4B0B3D7F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693988"/>
            <a:ext cx="6477000" cy="14700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altLang="en-US" sz="2600" dirty="0"/>
              <a:t>INSPIRING: SAFETY AND EFFICACY OF DOLUTEGRAVIR-BASED ART IN TB/HIV CO-INFECTED ADULTS AT WEEK 48</a:t>
            </a:r>
          </a:p>
        </p:txBody>
      </p:sp>
      <p:sp>
        <p:nvSpPr>
          <p:cNvPr id="13316" name="Text Placeholder 8">
            <a:extLst>
              <a:ext uri="{FF2B5EF4-FFF2-40B4-BE49-F238E27FC236}">
                <a16:creationId xmlns:a16="http://schemas.microsoft.com/office/drawing/2014/main" id="{70D6C420-4162-40E2-987F-ED87A6BD9B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440238"/>
            <a:ext cx="7696200" cy="1046162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Dooley KE,</a:t>
            </a:r>
            <a:r>
              <a:rPr lang="en-US" alt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Kaplan R,</a:t>
            </a:r>
            <a:r>
              <a:rPr lang="en-US" alt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Mwelase T,</a:t>
            </a:r>
            <a:r>
              <a:rPr lang="en-US" alt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Grinsztejn B,</a:t>
            </a:r>
            <a:r>
              <a:rPr lang="en-US" alt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Ticona E,</a:t>
            </a:r>
            <a:r>
              <a:rPr lang="en-US" alt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Lacerda M,</a:t>
            </a:r>
            <a:r>
              <a:rPr lang="en-US" alt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Sued O,</a:t>
            </a:r>
            <a:r>
              <a:rPr lang="en-US" alt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Belonosova E,</a:t>
            </a:r>
            <a:r>
              <a:rPr lang="en-US" alt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Ait-Khaled M,</a:t>
            </a:r>
            <a:r>
              <a:rPr lang="en-US" alt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Angelis K,</a:t>
            </a:r>
            <a:r>
              <a:rPr lang="en-US" alt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Brown D,</a:t>
            </a:r>
            <a:r>
              <a:rPr lang="en-US" alt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Singh R,</a:t>
            </a:r>
            <a:r>
              <a:rPr lang="en-US" alt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Talarico C,</a:t>
            </a:r>
            <a:r>
              <a:rPr lang="en-US" alt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Tenorio A,</a:t>
            </a:r>
            <a:r>
              <a:rPr lang="en-US" alt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Keegan M,</a:t>
            </a:r>
            <a:r>
              <a:rPr lang="en-US" alt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Aboud M</a:t>
            </a:r>
            <a:r>
              <a:rPr lang="en-US" alt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3EC92A2-5C4D-46A8-9E8D-6134C97EB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b="1" dirty="0"/>
              <a:t>26-year-old male participant randomized to </a:t>
            </a:r>
            <a:r>
              <a:rPr lang="en-US" sz="1600" b="1" dirty="0">
                <a:solidFill>
                  <a:schemeClr val="accent3"/>
                </a:solidFill>
              </a:rPr>
              <a:t>EFV</a:t>
            </a:r>
          </a:p>
          <a:p>
            <a:pPr lvl="1"/>
            <a:r>
              <a:rPr lang="en-US" sz="1400" dirty="0"/>
              <a:t>NRTI background regimen: TDF/FTC</a:t>
            </a:r>
          </a:p>
          <a:p>
            <a:pPr lvl="1"/>
            <a:r>
              <a:rPr lang="en-US" sz="1400" dirty="0"/>
              <a:t>Treatment-emergent NRTI and NNRTI resistance observed </a:t>
            </a:r>
          </a:p>
          <a:p>
            <a:pPr lvl="1"/>
            <a:r>
              <a:rPr lang="en-US" sz="1400" dirty="0"/>
              <a:t>No treatment-emergent INSTI resistance observed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966EF142-C47F-4F3B-BF9E-BAA2F1076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Participants With Confirmed Virologic Withdrawal (cont)</a:t>
            </a:r>
            <a:endParaRPr lang="en-US" dirty="0"/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913B91EA-5160-4B7D-8C89-22544CFA29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dirty="0"/>
              <a:t>Dooley et al. 22nd International AIDS Conference; Amsterdam, the Netherlands. Slides TUAB0206.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F87DECE-533A-4C48-A16E-4D913D7FD5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189206"/>
              </p:ext>
            </p:extLst>
          </p:nvPr>
        </p:nvGraphicFramePr>
        <p:xfrm>
          <a:off x="7338347" y="1372072"/>
          <a:ext cx="1477705" cy="12244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26861">
                  <a:extLst>
                    <a:ext uri="{9D8B030D-6E8A-4147-A177-3AD203B41FA5}">
                      <a16:colId xmlns:a16="http://schemas.microsoft.com/office/drawing/2014/main" val="1279963702"/>
                    </a:ext>
                  </a:extLst>
                </a:gridCol>
                <a:gridCol w="950844">
                  <a:extLst>
                    <a:ext uri="{9D8B030D-6E8A-4147-A177-3AD203B41FA5}">
                      <a16:colId xmlns:a16="http://schemas.microsoft.com/office/drawing/2014/main" val="301072981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Class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Mutation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50826"/>
                  </a:ext>
                </a:extLst>
              </a:tr>
              <a:tr h="264330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NRTI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K65R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41318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NNRTI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K101E,</a:t>
                      </a:r>
                    </a:p>
                    <a:p>
                      <a:pPr algn="ctr"/>
                      <a:r>
                        <a:rPr lang="en-US" sz="900" dirty="0"/>
                        <a:t>K103K/N,</a:t>
                      </a:r>
                    </a:p>
                    <a:p>
                      <a:pPr algn="ctr"/>
                      <a:r>
                        <a:rPr lang="en-US" sz="900" dirty="0"/>
                        <a:t>V106M,</a:t>
                      </a:r>
                    </a:p>
                    <a:p>
                      <a:pPr algn="ctr"/>
                      <a:r>
                        <a:rPr lang="en-US" sz="900" dirty="0"/>
                        <a:t>Y181Y/C,</a:t>
                      </a:r>
                    </a:p>
                    <a:p>
                      <a:pPr algn="ctr"/>
                      <a:r>
                        <a:rPr lang="en-US" sz="900" dirty="0"/>
                        <a:t>G190G/A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61157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4974A4D-1C91-4839-9993-8EA3D1A41DC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22" y="2272653"/>
            <a:ext cx="7009756" cy="405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189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25">
            <a:extLst>
              <a:ext uri="{FF2B5EF4-FFF2-40B4-BE49-F238E27FC236}">
                <a16:creationId xmlns:a16="http://schemas.microsoft.com/office/drawing/2014/main" id="{C43871A8-FC5F-4498-8588-587C19801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Virologic and Immunologic Results in the ITT-E Population in Randomized Phase</a:t>
            </a:r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8AF301B9-AAC0-47A4-8190-134E2EF8E2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dirty="0"/>
              <a:t>Dooley et al. 22nd International AIDS Conference; Amsterdam, the Netherlands. Slides TUAB0206.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FCB85F-ECC4-4518-A967-3ADB0A9607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US" baseline="30000" dirty="0" err="1"/>
              <a:t>a</a:t>
            </a:r>
            <a:r>
              <a:rPr lang="en-US" altLang="en-US" dirty="0" err="1"/>
              <a:t>Modified</a:t>
            </a:r>
            <a:r>
              <a:rPr lang="en-US" altLang="en-US" dirty="0"/>
              <a:t> FDA snapshot: NRTI switch for tolerability not counted as failure.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B1FDCF-A85E-4DEA-A9F2-C6D276E787FA}"/>
              </a:ext>
            </a:extLst>
          </p:cNvPr>
          <p:cNvSpPr/>
          <p:nvPr/>
        </p:nvSpPr>
        <p:spPr>
          <a:xfrm>
            <a:off x="4795361" y="2832880"/>
            <a:ext cx="129715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>
                <a:solidFill>
                  <a:srgbClr val="002F5F"/>
                </a:solidFill>
              </a:rPr>
              <a:t>75 (95% CI: 65, 86)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A92E609-5F63-45A5-BB95-0C07F628322A}"/>
              </a:ext>
            </a:extLst>
          </p:cNvPr>
          <p:cNvSpPr/>
          <p:nvPr/>
        </p:nvSpPr>
        <p:spPr>
          <a:xfrm>
            <a:off x="4806865" y="1948992"/>
            <a:ext cx="12891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>
                <a:solidFill>
                  <a:srgbClr val="00B050"/>
                </a:solidFill>
              </a:rPr>
              <a:t>82 (95% CI: 70, 93)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D9DD1D-67A6-4CC5-845D-083A753EB7E1}"/>
              </a:ext>
            </a:extLst>
          </p:cNvPr>
          <p:cNvSpPr txBox="1"/>
          <p:nvPr/>
        </p:nvSpPr>
        <p:spPr>
          <a:xfrm>
            <a:off x="1785797" y="1224350"/>
            <a:ext cx="296741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b="1" dirty="0"/>
              <a:t>Modified FDA Snapshot Analysis (ITT-E)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82BC9EA-21AB-49D7-938D-5B61C3D466F0}"/>
              </a:ext>
            </a:extLst>
          </p:cNvPr>
          <p:cNvSpPr/>
          <p:nvPr/>
        </p:nvSpPr>
        <p:spPr>
          <a:xfrm>
            <a:off x="523927" y="4720593"/>
            <a:ext cx="422861" cy="403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2107E4E-5997-4AA2-8F5B-D0837DFD90F1}"/>
              </a:ext>
            </a:extLst>
          </p:cNvPr>
          <p:cNvGrpSpPr/>
          <p:nvPr/>
        </p:nvGrpSpPr>
        <p:grpSpPr>
          <a:xfrm>
            <a:off x="-512093" y="1314406"/>
            <a:ext cx="6535013" cy="4229187"/>
            <a:chOff x="873569" y="1281420"/>
            <a:chExt cx="5257075" cy="3402159"/>
          </a:xfrm>
        </p:grpSpPr>
        <p:graphicFrame>
          <p:nvGraphicFramePr>
            <p:cNvPr id="26" name="Chart 6">
              <a:extLst>
                <a:ext uri="{FF2B5EF4-FFF2-40B4-BE49-F238E27FC236}">
                  <a16:creationId xmlns:a16="http://schemas.microsoft.com/office/drawing/2014/main" id="{24CE7342-C452-498E-890C-55A908C26F5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00300496"/>
                </p:ext>
              </p:extLst>
            </p:nvPr>
          </p:nvGraphicFramePr>
          <p:xfrm>
            <a:off x="920237" y="1281420"/>
            <a:ext cx="5210407" cy="340215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F101074-C5EB-4545-B1EC-8773A1FC8139}"/>
                </a:ext>
              </a:extLst>
            </p:cNvPr>
            <p:cNvGrpSpPr/>
            <p:nvPr/>
          </p:nvGrpSpPr>
          <p:grpSpPr>
            <a:xfrm>
              <a:off x="873569" y="3071388"/>
              <a:ext cx="976907" cy="1083268"/>
              <a:chOff x="587086" y="833566"/>
              <a:chExt cx="976907" cy="1083236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49820BA-48BF-4107-B451-9B363A0F5A06}"/>
                  </a:ext>
                </a:extLst>
              </p:cNvPr>
              <p:cNvSpPr/>
              <p:nvPr/>
            </p:nvSpPr>
            <p:spPr>
              <a:xfrm>
                <a:off x="1223824" y="1591895"/>
                <a:ext cx="340169" cy="3249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DAD2221-33B7-485C-BEF4-2CBED1A9D844}"/>
                  </a:ext>
                </a:extLst>
              </p:cNvPr>
              <p:cNvSpPr/>
              <p:nvPr/>
            </p:nvSpPr>
            <p:spPr>
              <a:xfrm>
                <a:off x="587086" y="833566"/>
                <a:ext cx="340169" cy="3249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</p:grpSp>
      </p:grpSp>
      <p:sp>
        <p:nvSpPr>
          <p:cNvPr id="24" name="Content Placeholder 12">
            <a:extLst>
              <a:ext uri="{FF2B5EF4-FFF2-40B4-BE49-F238E27FC236}">
                <a16:creationId xmlns:a16="http://schemas.microsoft.com/office/drawing/2014/main" id="{1FB8728E-BC8C-47BB-8B7D-F476B9A1E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655" y="5157513"/>
            <a:ext cx="7237314" cy="838200"/>
          </a:xfrm>
        </p:spPr>
        <p:txBody>
          <a:bodyPr/>
          <a:lstStyle/>
          <a:p>
            <a:r>
              <a:rPr lang="en-US" sz="1600" dirty="0"/>
              <a:t>Median change from baseline in CD4+ cell count (Q1, Q3) at Week 48</a:t>
            </a:r>
          </a:p>
          <a:p>
            <a:pPr lvl="1"/>
            <a:r>
              <a:rPr lang="en-US" sz="1400" dirty="0"/>
              <a:t>DTG, 220 cells/mm</a:t>
            </a:r>
            <a:r>
              <a:rPr lang="en-US" sz="1400" baseline="30000" dirty="0"/>
              <a:t>3</a:t>
            </a:r>
            <a:r>
              <a:rPr lang="en-US" sz="1400" dirty="0"/>
              <a:t> (111, 271)</a:t>
            </a:r>
          </a:p>
          <a:p>
            <a:pPr lvl="1"/>
            <a:r>
              <a:rPr lang="en-US" sz="1400" dirty="0"/>
              <a:t>EFV, 190 cells/mm</a:t>
            </a:r>
            <a:r>
              <a:rPr lang="en-US" sz="1400" baseline="30000" dirty="0"/>
              <a:t>3</a:t>
            </a:r>
            <a:r>
              <a:rPr lang="en-US" sz="1400" dirty="0"/>
              <a:t> (104, 252)</a:t>
            </a:r>
          </a:p>
          <a:p>
            <a:endParaRPr lang="en-US" sz="1600" dirty="0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7CC27990-C63E-4C47-A360-2C7B67434D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535646"/>
              </p:ext>
            </p:extLst>
          </p:nvPr>
        </p:nvGraphicFramePr>
        <p:xfrm>
          <a:off x="6181074" y="1466018"/>
          <a:ext cx="2886726" cy="1257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846">
                  <a:extLst>
                    <a:ext uri="{9D8B030D-6E8A-4147-A177-3AD203B41FA5}">
                      <a16:colId xmlns:a16="http://schemas.microsoft.com/office/drawing/2014/main" val="1394031886"/>
                    </a:ext>
                  </a:extLst>
                </a:gridCol>
                <a:gridCol w="346446">
                  <a:extLst>
                    <a:ext uri="{9D8B030D-6E8A-4147-A177-3AD203B41FA5}">
                      <a16:colId xmlns:a16="http://schemas.microsoft.com/office/drawing/2014/main" val="2689832373"/>
                    </a:ext>
                  </a:extLst>
                </a:gridCol>
                <a:gridCol w="1804434">
                  <a:extLst>
                    <a:ext uri="{9D8B030D-6E8A-4147-A177-3AD203B41FA5}">
                      <a16:colId xmlns:a16="http://schemas.microsoft.com/office/drawing/2014/main" val="808802750"/>
                    </a:ext>
                  </a:extLst>
                </a:gridCol>
              </a:tblGrid>
              <a:tr h="182880">
                <a:tc gridSpan="3">
                  <a:txBody>
                    <a:bodyPr/>
                    <a:lstStyle/>
                    <a:p>
                      <a:r>
                        <a:rPr lang="en-US" sz="1000" dirty="0"/>
                        <a:t>Pre-dose concentration</a:t>
                      </a:r>
                      <a:r>
                        <a:rPr lang="en-US" sz="1000" baseline="0" dirty="0"/>
                        <a:t>: </a:t>
                      </a:r>
                    </a:p>
                    <a:p>
                      <a:r>
                        <a:rPr lang="en-US" sz="1000" baseline="0" dirty="0"/>
                        <a:t>DTG </a:t>
                      </a:r>
                      <a:r>
                        <a:rPr lang="en-US" sz="1000" dirty="0"/>
                        <a:t>50 mg BID with TB treatment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26697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Time</a:t>
                      </a:r>
                    </a:p>
                  </a:txBody>
                  <a:tcPr marT="45721" marB="45721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 marT="45721" marB="45721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DTG </a:t>
                      </a:r>
                      <a:r>
                        <a:rPr lang="en-US" sz="1000" b="1" baseline="0" dirty="0">
                          <a:solidFill>
                            <a:schemeClr val="bg1"/>
                          </a:solidFill>
                        </a:rPr>
                        <a:t> C</a:t>
                      </a:r>
                      <a:r>
                        <a:rPr lang="en-US" sz="1000" b="1" baseline="-25000" dirty="0">
                          <a:solidFill>
                            <a:schemeClr val="bg1"/>
                          </a:solidFill>
                        </a:rPr>
                        <a:t>T</a:t>
                      </a:r>
                      <a:r>
                        <a:rPr lang="en-US" sz="10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(ng/mL)</a:t>
                      </a:r>
                    </a:p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geometric mean (%CVb)</a:t>
                      </a:r>
                    </a:p>
                  </a:txBody>
                  <a:tcPr marT="45721" marB="45721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944063"/>
                  </a:ext>
                </a:extLst>
              </a:tr>
              <a:tr h="2147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Week 8</a:t>
                      </a:r>
                    </a:p>
                  </a:txBody>
                  <a:tcPr marT="45721" marB="45721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870 (118)</a:t>
                      </a:r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742030"/>
                  </a:ext>
                </a:extLst>
              </a:tr>
              <a:tr h="1952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Week 24</a:t>
                      </a:r>
                    </a:p>
                  </a:txBody>
                  <a:tcPr marT="45721" marB="45721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964 (263)</a:t>
                      </a:r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968554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AFF5E4B-51BA-4924-A200-401F1E33E2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673261"/>
              </p:ext>
            </p:extLst>
          </p:nvPr>
        </p:nvGraphicFramePr>
        <p:xfrm>
          <a:off x="6181074" y="2765726"/>
          <a:ext cx="2886726" cy="1234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04">
                  <a:extLst>
                    <a:ext uri="{9D8B030D-6E8A-4147-A177-3AD203B41FA5}">
                      <a16:colId xmlns:a16="http://schemas.microsoft.com/office/drawing/2014/main" val="1394031886"/>
                    </a:ext>
                  </a:extLst>
                </a:gridCol>
                <a:gridCol w="345873">
                  <a:extLst>
                    <a:ext uri="{9D8B030D-6E8A-4147-A177-3AD203B41FA5}">
                      <a16:colId xmlns:a16="http://schemas.microsoft.com/office/drawing/2014/main" val="2689832373"/>
                    </a:ext>
                  </a:extLst>
                </a:gridCol>
                <a:gridCol w="1784849">
                  <a:extLst>
                    <a:ext uri="{9D8B030D-6E8A-4147-A177-3AD203B41FA5}">
                      <a16:colId xmlns:a16="http://schemas.microsoft.com/office/drawing/2014/main" val="808802750"/>
                    </a:ext>
                  </a:extLst>
                </a:gridCol>
              </a:tblGrid>
              <a:tr h="297180">
                <a:tc gridSpan="3">
                  <a:txBody>
                    <a:bodyPr/>
                    <a:lstStyle/>
                    <a:p>
                      <a:r>
                        <a:rPr lang="en-US" sz="1000" dirty="0"/>
                        <a:t>Pre-dose concentration: </a:t>
                      </a:r>
                    </a:p>
                    <a:p>
                      <a:r>
                        <a:rPr lang="en-US" sz="1000" dirty="0"/>
                        <a:t>DTG 50 mg QD (post-TB</a:t>
                      </a:r>
                      <a:r>
                        <a:rPr lang="en-US" sz="1000" baseline="0" dirty="0"/>
                        <a:t> treatment phase)</a:t>
                      </a:r>
                      <a:endParaRPr lang="en-US" sz="1000" dirty="0"/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26697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Time</a:t>
                      </a:r>
                    </a:p>
                  </a:txBody>
                  <a:tcPr marL="68580" marR="68580" marT="34290" marB="3429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 marL="68580" marR="6858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DTG </a:t>
                      </a:r>
                      <a:r>
                        <a:rPr lang="en-US" sz="1000" b="1" baseline="0" dirty="0">
                          <a:solidFill>
                            <a:schemeClr val="bg1"/>
                          </a:solidFill>
                        </a:rPr>
                        <a:t> C</a:t>
                      </a:r>
                      <a:r>
                        <a:rPr lang="en-US" sz="1000" b="1" baseline="-25000" dirty="0">
                          <a:solidFill>
                            <a:schemeClr val="bg1"/>
                          </a:solidFill>
                        </a:rPr>
                        <a:t>T</a:t>
                      </a:r>
                      <a:r>
                        <a:rPr lang="en-US" sz="10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(ng/mL)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geometric mean (%CVb)</a:t>
                      </a:r>
                    </a:p>
                  </a:txBody>
                  <a:tcPr marL="68580" marR="6858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94406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Week 36</a:t>
                      </a:r>
                    </a:p>
                  </a:txBody>
                  <a:tcPr marT="45721" marB="45721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854 (208)</a:t>
                      </a:r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0873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Week</a:t>
                      </a:r>
                      <a:r>
                        <a:rPr lang="en-US" sz="1000" baseline="0" dirty="0">
                          <a:solidFill>
                            <a:schemeClr val="tx1"/>
                          </a:solidFill>
                        </a:rPr>
                        <a:t> 48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881 (281)</a:t>
                      </a:r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588865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19F5CCA0-14D0-44B9-8AFD-D8057AF6BFD1}"/>
              </a:ext>
            </a:extLst>
          </p:cNvPr>
          <p:cNvSpPr txBox="1"/>
          <p:nvPr/>
        </p:nvSpPr>
        <p:spPr>
          <a:xfrm>
            <a:off x="6427304" y="1239080"/>
            <a:ext cx="241091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b="1" dirty="0"/>
              <a:t>INSPIRING pharmacokinetic data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25D594-64BE-4FB3-AC68-FE7EAB97894E}"/>
              </a:ext>
            </a:extLst>
          </p:cNvPr>
          <p:cNvSpPr/>
          <p:nvPr/>
        </p:nvSpPr>
        <p:spPr>
          <a:xfrm>
            <a:off x="6189399" y="4091927"/>
            <a:ext cx="28867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800" dirty="0"/>
              <a:t>DTG </a:t>
            </a:r>
            <a:r>
              <a:rPr lang="en-US" altLang="en-US" sz="800" dirty="0" err="1"/>
              <a:t>C</a:t>
            </a:r>
            <a:r>
              <a:rPr lang="en-US" altLang="en-US" sz="800" baseline="-25000" dirty="0" err="1"/>
              <a:t>tau</a:t>
            </a:r>
            <a:r>
              <a:rPr lang="en-US" altLang="en-US" sz="800" dirty="0"/>
              <a:t>, when administered twice daily with RIF, was similar to DTG 50 mg once daily without RIF and to previously reported data for DTG 50 mg once daily in phase II/III HIV trials</a:t>
            </a:r>
          </a:p>
        </p:txBody>
      </p:sp>
    </p:spTree>
    <p:extLst>
      <p:ext uri="{BB962C8B-B14F-4D97-AF65-F5344CB8AC3E}">
        <p14:creationId xmlns:p14="http://schemas.microsoft.com/office/powerpoint/2010/main" val="3278726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310199"/>
              </p:ext>
            </p:extLst>
          </p:nvPr>
        </p:nvGraphicFramePr>
        <p:xfrm>
          <a:off x="832892" y="1676400"/>
          <a:ext cx="7478216" cy="1543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3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7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7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+mn-lt"/>
                        </a:rPr>
                        <a:t>n (%)</a:t>
                      </a:r>
                    </a:p>
                  </a:txBody>
                  <a:tcPr marL="144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solidFill>
                            <a:srgbClr val="FFFFFF"/>
                          </a:solidFill>
                          <a:latin typeface="+mn-lt"/>
                        </a:rPr>
                        <a:t>DTG</a:t>
                      </a:r>
                    </a:p>
                    <a:p>
                      <a:pPr algn="ctr"/>
                      <a:r>
                        <a:rPr lang="en-GB" sz="1400" b="1" i="0" dirty="0">
                          <a:solidFill>
                            <a:srgbClr val="FFFFFF"/>
                          </a:solidFill>
                          <a:latin typeface="+mn-lt"/>
                        </a:rPr>
                        <a:t>(n=69)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solidFill>
                            <a:srgbClr val="FFFFFF"/>
                          </a:solidFill>
                          <a:latin typeface="+mn-lt"/>
                        </a:rPr>
                        <a:t>EFV</a:t>
                      </a:r>
                    </a:p>
                    <a:p>
                      <a:pPr algn="ctr"/>
                      <a:r>
                        <a:rPr lang="en-GB" sz="1400" b="1" i="0" dirty="0">
                          <a:solidFill>
                            <a:srgbClr val="FFFFFF"/>
                          </a:solidFill>
                          <a:latin typeface="+mn-lt"/>
                        </a:rPr>
                        <a:t>(n=44)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7800" indent="0"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+mn-lt"/>
                          <a:ea typeface="Times New Roman"/>
                          <a:cs typeface="Times New Roman"/>
                        </a:rPr>
                        <a:t>Treatment Success</a:t>
                      </a:r>
                    </a:p>
                  </a:txBody>
                  <a:tcPr marL="144000" marR="38100" marT="38100" marB="381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+mn-lt"/>
                          <a:ea typeface="Times New Roman"/>
                          <a:cs typeface="Times New Roman"/>
                        </a:rPr>
                        <a:t>61 (88)</a:t>
                      </a:r>
                    </a:p>
                  </a:txBody>
                  <a:tcPr marL="38100" marR="38100" marT="38100" marB="381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+mn-lt"/>
                          <a:ea typeface="Times New Roman"/>
                          <a:cs typeface="Times New Roman"/>
                        </a:rPr>
                        <a:t>40 (91)</a:t>
                      </a:r>
                    </a:p>
                  </a:txBody>
                  <a:tcPr marL="38100" marR="38100" marT="38100" marB="381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latin typeface="+mn-lt"/>
                          <a:ea typeface="Times New Roman"/>
                          <a:cs typeface="Times New Roman"/>
                        </a:rPr>
                        <a:t>Treatment failure</a:t>
                      </a:r>
                    </a:p>
                  </a:txBody>
                  <a:tcPr marL="36000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 (2)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032341"/>
                  </a:ext>
                </a:extLst>
              </a:tr>
              <a:tr h="100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latin typeface="+mn-lt"/>
                          <a:ea typeface="Times New Roman"/>
                          <a:cs typeface="Times New Roman"/>
                        </a:rPr>
                        <a:t>Died</a:t>
                      </a:r>
                    </a:p>
                  </a:txBody>
                  <a:tcPr marL="36000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latin typeface="+mn-lt"/>
                          <a:ea typeface="Times New Roman"/>
                          <a:cs typeface="Times New Roman"/>
                        </a:rPr>
                        <a:t>Not evaluated / Lost to follow-up</a:t>
                      </a:r>
                    </a:p>
                  </a:txBody>
                  <a:tcPr marL="36000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 (12)</a:t>
                      </a:r>
                      <a:endParaRPr lang="en-GB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(7)</a:t>
                      </a:r>
                      <a:endParaRPr lang="en-GB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168094"/>
                  </a:ext>
                </a:extLst>
              </a:tr>
            </a:tbl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383FB394-38D4-4718-9A99-59128B23A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TB Treatment Outcomes</a:t>
            </a:r>
            <a:endParaRPr lang="en-US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8B7E90DD-14D5-45BF-8659-C23C0087F5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dirty="0"/>
              <a:t>Dooley et al. 22nd International AIDS Conference; Amsterdam, the Netherlands. Slides TUAB0206.</a:t>
            </a:r>
          </a:p>
        </p:txBody>
      </p:sp>
    </p:spTree>
    <p:extLst>
      <p:ext uri="{BB962C8B-B14F-4D97-AF65-F5344CB8AC3E}">
        <p14:creationId xmlns:p14="http://schemas.microsoft.com/office/powerpoint/2010/main" val="3129212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25">
            <a:extLst>
              <a:ext uri="{FF2B5EF4-FFF2-40B4-BE49-F238E27FC236}">
                <a16:creationId xmlns:a16="http://schemas.microsoft.com/office/drawing/2014/main" id="{C43871A8-FC5F-4498-8588-587C19801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Adverse Events in Randomized Phase</a:t>
            </a:r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26224E0E-E741-4083-B7E1-77B8A37D0E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dirty="0"/>
              <a:t>Dooley et al. 22nd International AIDS Conference; Amsterdam, the Netherlands. Slides TUAB0206.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30D1213-D37C-47D8-B392-DD87267CB1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6592" y="5828048"/>
            <a:ext cx="7467600" cy="365760"/>
          </a:xfrm>
        </p:spPr>
        <p:txBody>
          <a:bodyPr/>
          <a:lstStyle/>
          <a:p>
            <a:r>
              <a:rPr lang="en-US" altLang="ja-JP" sz="1100" baseline="30000" dirty="0"/>
              <a:t>a </a:t>
            </a:r>
            <a:r>
              <a:rPr lang="en-US" altLang="ja-JP" sz="1100" dirty="0"/>
              <a:t>One TB-associated IRIS in each arm. </a:t>
            </a:r>
            <a:r>
              <a:rPr lang="en-US" altLang="ja-JP" sz="1100" baseline="30000" dirty="0"/>
              <a:t>b </a:t>
            </a:r>
            <a:r>
              <a:rPr lang="en-US" altLang="ja-JP" sz="1100" dirty="0"/>
              <a:t>One EFV hypersensitivity and one gamma-glutamyltransferase elevation.</a:t>
            </a:r>
            <a:br>
              <a:rPr lang="en-US" altLang="ja-JP" sz="1100" dirty="0"/>
            </a:br>
            <a:r>
              <a:rPr lang="en-GB" altLang="ja-JP" sz="1100" baseline="30000" dirty="0">
                <a:cs typeface="Times New Roman" panose="02020603050405020304" pitchFamily="18" charset="0"/>
              </a:rPr>
              <a:t>c </a:t>
            </a:r>
            <a:r>
              <a:rPr lang="en-US" altLang="ja-JP" sz="1100" dirty="0"/>
              <a:t>Suicidal ideation considered unrelated to study drug and resolved the same day.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FB89C28-92D4-4DE0-9C4B-66CEB0CBE7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36160"/>
              </p:ext>
            </p:extLst>
          </p:nvPr>
        </p:nvGraphicFramePr>
        <p:xfrm>
          <a:off x="558421" y="1192312"/>
          <a:ext cx="7772400" cy="4535424"/>
        </p:xfrm>
        <a:graphic>
          <a:graphicData uri="http://schemas.openxmlformats.org/drawingml/2006/table">
            <a:tbl>
              <a:tblPr/>
              <a:tblGrid>
                <a:gridCol w="4749280">
                  <a:extLst>
                    <a:ext uri="{9D8B030D-6E8A-4147-A177-3AD203B41FA5}">
                      <a16:colId xmlns:a16="http://schemas.microsoft.com/office/drawing/2014/main" val="2501489307"/>
                    </a:ext>
                  </a:extLst>
                </a:gridCol>
                <a:gridCol w="1511560">
                  <a:extLst>
                    <a:ext uri="{9D8B030D-6E8A-4147-A177-3AD203B41FA5}">
                      <a16:colId xmlns:a16="http://schemas.microsoft.com/office/drawing/2014/main" val="3970118416"/>
                    </a:ext>
                  </a:extLst>
                </a:gridCol>
                <a:gridCol w="1511560">
                  <a:extLst>
                    <a:ext uri="{9D8B030D-6E8A-4147-A177-3AD203B41FA5}">
                      <a16:colId xmlns:a16="http://schemas.microsoft.com/office/drawing/2014/main" val="1166819730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73025"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923925"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923925" eaLnBrk="0" fontAlgn="base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923925" eaLnBrk="0" fontAlgn="base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923925" eaLnBrk="0" fontAlgn="base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923925" eaLnBrk="0" fontAlgn="base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 (%)</a:t>
                      </a:r>
                    </a:p>
                  </a:txBody>
                  <a:tcPr marL="73152" marR="73152" marT="36576" marB="3657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923925"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923925" eaLnBrk="0" fontAlgn="base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923925" eaLnBrk="0" fontAlgn="base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923925" eaLnBrk="0" fontAlgn="base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923925" eaLnBrk="0" fontAlgn="base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DTG</a:t>
                      </a:r>
                      <a:b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(n=69)</a:t>
                      </a:r>
                    </a:p>
                  </a:txBody>
                  <a:tcPr marL="73152" marR="73152" marT="36576" marB="3657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F5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923925"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923925" eaLnBrk="0" fontAlgn="base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923925" eaLnBrk="0" fontAlgn="base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923925" eaLnBrk="0" fontAlgn="base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923925" eaLnBrk="0" fontAlgn="base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EFV</a:t>
                      </a:r>
                      <a:b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(n=44)</a:t>
                      </a:r>
                    </a:p>
                  </a:txBody>
                  <a:tcPr marL="73152" marR="73152" marT="36576" marB="3657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618977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923925"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923925" eaLnBrk="0" fontAlgn="base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923925" eaLnBrk="0" fontAlgn="base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923925" eaLnBrk="0" fontAlgn="base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923925" eaLnBrk="0" fontAlgn="base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Any AE</a:t>
                      </a:r>
                    </a:p>
                  </a:txBody>
                  <a:tcPr marL="73152" marR="73152" marT="36576" marB="365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923925"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923925" eaLnBrk="0" fontAlgn="base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923925" eaLnBrk="0" fontAlgn="base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923925" eaLnBrk="0" fontAlgn="base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923925" eaLnBrk="0" fontAlgn="base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 (75)</a:t>
                      </a:r>
                      <a:endParaRPr kumimoji="0" lang="en-GB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2" marR="73152" marT="36576" marB="365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923925"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923925" eaLnBrk="0" fontAlgn="base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923925" eaLnBrk="0" fontAlgn="base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923925" eaLnBrk="0" fontAlgn="base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923925" eaLnBrk="0" fontAlgn="base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(91)</a:t>
                      </a:r>
                      <a:endParaRPr kumimoji="0" lang="en-GB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2" marR="73152" marT="36576" marB="365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740254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923925"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923925" eaLnBrk="0" fontAlgn="base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923925" eaLnBrk="0" fontAlgn="base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923925" eaLnBrk="0" fontAlgn="base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923925" eaLnBrk="0" fontAlgn="base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AEs occurring in </a:t>
                      </a: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≥10% of participants in either group</a:t>
                      </a:r>
                      <a:b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 Headache</a:t>
                      </a:r>
                      <a:b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 Upper respiratory tract infection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 Lower respiratory tract infection</a:t>
                      </a:r>
                      <a:b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 Diarrhea</a:t>
                      </a:r>
                      <a:b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 Dizziness</a:t>
                      </a:r>
                      <a:b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 Arthralgia</a:t>
                      </a:r>
                      <a:b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 Gastroenteritis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2" marR="73152" marT="36576" marB="365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923925"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923925" eaLnBrk="0" fontAlgn="base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923925" eaLnBrk="0" fontAlgn="base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923925" eaLnBrk="0" fontAlgn="base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923925" eaLnBrk="0" fontAlgn="base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b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(13)</a:t>
                      </a:r>
                      <a:b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(7)</a:t>
                      </a:r>
                      <a:b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(13)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(4)</a:t>
                      </a:r>
                      <a:b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(4)</a:t>
                      </a:r>
                      <a:b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(10)</a:t>
                      </a:r>
                      <a:b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(1)</a:t>
                      </a:r>
                    </a:p>
                  </a:txBody>
                  <a:tcPr marL="73152" marR="73152" marT="36576" marB="365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923925"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923925" eaLnBrk="0" fontAlgn="base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923925" eaLnBrk="0" fontAlgn="base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923925" eaLnBrk="0" fontAlgn="base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923925" eaLnBrk="0" fontAlgn="base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b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(14)</a:t>
                      </a:r>
                      <a:b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(18)</a:t>
                      </a:r>
                      <a:b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(7)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(23)</a:t>
                      </a:r>
                      <a:b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(14)</a:t>
                      </a:r>
                      <a:b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b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(11)</a:t>
                      </a: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2" marR="73152" marT="36576" marB="365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670027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923925"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923925" eaLnBrk="0" fontAlgn="base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923925" eaLnBrk="0" fontAlgn="base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923925" eaLnBrk="0" fontAlgn="base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923925" eaLnBrk="0" fontAlgn="base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Any serious AE (SAE)</a:t>
                      </a:r>
                      <a:endParaRPr kumimoji="0" lang="en-US" altLang="en-US" sz="12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Drug-related </a:t>
                      </a:r>
                      <a:r>
                        <a:rPr kumimoji="0" lang="en-US" alt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SAEs</a:t>
                      </a:r>
                      <a:r>
                        <a:rPr kumimoji="0" lang="en-US" altLang="en-US" sz="1200" b="0" i="0" u="none" strike="noStrike" cap="none" normalizeH="0" baseline="30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kumimoji="0" lang="en-US" altLang="en-US" sz="12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2" marR="73152" marT="36576" marB="365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923925"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923925" eaLnBrk="0" fontAlgn="base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923925" eaLnBrk="0" fontAlgn="base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923925" eaLnBrk="0" fontAlgn="base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923925" eaLnBrk="0" fontAlgn="base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 (7)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 (1)</a:t>
                      </a:r>
                    </a:p>
                  </a:txBody>
                  <a:tcPr marL="73152" marR="73152" marT="36576" marB="365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923925"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923925" eaLnBrk="0" fontAlgn="base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923925" eaLnBrk="0" fontAlgn="base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923925" eaLnBrk="0" fontAlgn="base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923925" eaLnBrk="0" fontAlgn="base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 (11)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 (2)</a:t>
                      </a:r>
                    </a:p>
                  </a:txBody>
                  <a:tcPr marL="73152" marR="73152" marT="36576" marB="365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678013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923925"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923925" eaLnBrk="0" fontAlgn="base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923925" eaLnBrk="0" fontAlgn="base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923925" eaLnBrk="0" fontAlgn="base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923925" eaLnBrk="0" fontAlgn="base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Any drug-related AE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 Grade 1-2</a:t>
                      </a:r>
                      <a:b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 Grade 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 Grade 4</a:t>
                      </a:r>
                    </a:p>
                  </a:txBody>
                  <a:tcPr marL="73152" marR="73152" marT="36576" marB="365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923925"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923925" eaLnBrk="0" fontAlgn="base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923925" eaLnBrk="0" fontAlgn="base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923925" eaLnBrk="0" fontAlgn="base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923925" eaLnBrk="0" fontAlgn="base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19 (28)</a:t>
                      </a:r>
                      <a:b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16 (23)</a:t>
                      </a:r>
                      <a:b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 (3)</a:t>
                      </a:r>
                      <a:endParaRPr kumimoji="0" lang="en-GB" altLang="en-US" sz="12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 (1)</a:t>
                      </a:r>
                    </a:p>
                  </a:txBody>
                  <a:tcPr marL="73152" marR="73152" marT="36576" marB="365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923925"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923925" eaLnBrk="0" fontAlgn="base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923925" eaLnBrk="0" fontAlgn="base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923925" eaLnBrk="0" fontAlgn="base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923925" eaLnBrk="0" fontAlgn="base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14 (32)</a:t>
                      </a:r>
                      <a:b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12 (27)</a:t>
                      </a:r>
                      <a:b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 (2)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 (2)</a:t>
                      </a:r>
                      <a:endParaRPr kumimoji="0" lang="en-GB" altLang="en-US" sz="12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2" marR="73152" marT="36576" marB="365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283348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923925"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923925" eaLnBrk="0" fontAlgn="base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923925" eaLnBrk="0" fontAlgn="base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923925" eaLnBrk="0" fontAlgn="base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923925" eaLnBrk="0" fontAlgn="base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AEs leading to withdrawal</a:t>
                      </a:r>
                    </a:p>
                  </a:txBody>
                  <a:tcPr marL="73152" marR="73152" marT="36576" marB="365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923925"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923925" eaLnBrk="0" fontAlgn="base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923925" eaLnBrk="0" fontAlgn="base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923925" eaLnBrk="0" fontAlgn="base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923925" eaLnBrk="0" fontAlgn="base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3152" marR="73152" marT="36576" marB="365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923925"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923925" eaLnBrk="0" fontAlgn="base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923925" eaLnBrk="0" fontAlgn="base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923925" eaLnBrk="0" fontAlgn="base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923925" eaLnBrk="0" fontAlgn="base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E31836"/>
                        </a:buClr>
                        <a:buSzPct val="115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 (5)</a:t>
                      </a:r>
                      <a:r>
                        <a:rPr kumimoji="0" lang="en-GB" altLang="en-US" sz="12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73152" marR="73152" marT="36576" marB="365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3557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Any psychiatric AE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 Grade 1-2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 Grade 3-4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 SAEs</a:t>
                      </a:r>
                    </a:p>
                  </a:txBody>
                  <a:tcPr marL="73152" marR="73152" marT="36576" marB="365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 (7)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 (7)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3152" marR="73152" marT="36576" marB="365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 (14)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 (14)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 (2)</a:t>
                      </a:r>
                      <a:r>
                        <a:rPr kumimoji="0" lang="en-GB" altLang="en-US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52" marR="73152" marT="36576" marB="365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930642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C4A62923-7EBD-4660-B658-A4B065B857BB}"/>
              </a:ext>
            </a:extLst>
          </p:cNvPr>
          <p:cNvSpPr/>
          <p:nvPr/>
        </p:nvSpPr>
        <p:spPr>
          <a:xfrm>
            <a:off x="576616" y="3657600"/>
            <a:ext cx="77724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CC2CBC-9825-44ED-9E38-EA1AD0DB2240}"/>
              </a:ext>
            </a:extLst>
          </p:cNvPr>
          <p:cNvSpPr/>
          <p:nvPr/>
        </p:nvSpPr>
        <p:spPr>
          <a:xfrm>
            <a:off x="576616" y="4674704"/>
            <a:ext cx="77724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351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25">
            <a:extLst>
              <a:ext uri="{FF2B5EF4-FFF2-40B4-BE49-F238E27FC236}">
                <a16:creationId xmlns:a16="http://schemas.microsoft.com/office/drawing/2014/main" id="{C43871A8-FC5F-4498-8588-587C19801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03" y="61945"/>
            <a:ext cx="8610599" cy="838200"/>
          </a:xfrm>
        </p:spPr>
        <p:txBody>
          <a:bodyPr/>
          <a:lstStyle/>
          <a:p>
            <a:r>
              <a:rPr lang="en-US" altLang="en-US" sz="2700" dirty="0"/>
              <a:t>TB- and Non</a:t>
            </a:r>
            <a:r>
              <a:rPr lang="en-US" sz="2700" dirty="0"/>
              <a:t>–</a:t>
            </a:r>
            <a:r>
              <a:rPr lang="en-US" altLang="en-US" sz="2700" dirty="0"/>
              <a:t>TB-Associated Immune Reconstitution Inflammatory Syndrome (IRIS)</a:t>
            </a:r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A3660C6A-1683-4721-9801-715CCEE7AB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dirty="0"/>
              <a:t>Dooley et al. 22nd International AIDS Conference; Amsterdam, the Netherlands. Slides TUAB0206.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64E3619A-CAA8-4C4B-BA03-D634AD94FA75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br>
              <a:rPr lang="en-US" altLang="ja-JP" dirty="0"/>
            </a:br>
            <a:r>
              <a:rPr lang="en-GB" altLang="ja-JP" baseline="30000" dirty="0"/>
              <a:t>a</a:t>
            </a:r>
            <a:r>
              <a:rPr lang="en-GB" altLang="ja-JP" dirty="0"/>
              <a:t>1 × G</a:t>
            </a:r>
            <a:r>
              <a:rPr lang="en-GB" dirty="0"/>
              <a:t>rade 1, 2 </a:t>
            </a:r>
            <a:r>
              <a:rPr lang="en-GB" altLang="ja-JP" dirty="0"/>
              <a:t>×</a:t>
            </a:r>
            <a:r>
              <a:rPr lang="en-GB" dirty="0"/>
              <a:t> Grade 2, and 1 </a:t>
            </a:r>
            <a:r>
              <a:rPr lang="en-GB" altLang="ja-JP" dirty="0"/>
              <a:t>×</a:t>
            </a:r>
            <a:r>
              <a:rPr lang="en-GB" dirty="0"/>
              <a:t> Grade 3. </a:t>
            </a:r>
            <a:r>
              <a:rPr lang="en-GB" baseline="30000" dirty="0"/>
              <a:t>b</a:t>
            </a:r>
            <a:r>
              <a:rPr lang="en-GB" dirty="0"/>
              <a:t>3 </a:t>
            </a:r>
            <a:r>
              <a:rPr lang="en-GB" altLang="ja-JP" dirty="0"/>
              <a:t>×</a:t>
            </a:r>
            <a:r>
              <a:rPr lang="en-GB" dirty="0"/>
              <a:t> Grade 2 and 1 </a:t>
            </a:r>
            <a:r>
              <a:rPr lang="en-GB" altLang="ja-JP" dirty="0"/>
              <a:t>×</a:t>
            </a:r>
            <a:r>
              <a:rPr lang="en-GB" dirty="0"/>
              <a:t> Grade 4. </a:t>
            </a:r>
          </a:p>
          <a:p>
            <a:r>
              <a:rPr lang="en-GB" baseline="30000" dirty="0" err="1"/>
              <a:t>c</a:t>
            </a:r>
            <a:r>
              <a:rPr lang="en-GB" dirty="0" err="1"/>
              <a:t>Grade</a:t>
            </a:r>
            <a:r>
              <a:rPr lang="en-GB" dirty="0"/>
              <a:t> 2 (IRIS and strongyloidiasis; also experienced TB-associated IRIS). </a:t>
            </a:r>
            <a:r>
              <a:rPr lang="en-GB" baseline="30000" dirty="0" err="1"/>
              <a:t>d</a:t>
            </a:r>
            <a:r>
              <a:rPr lang="en-GB" dirty="0" err="1"/>
              <a:t>Grade</a:t>
            </a:r>
            <a:r>
              <a:rPr lang="en-GB" dirty="0"/>
              <a:t> 1 (herpes zoster).</a:t>
            </a:r>
            <a:endParaRPr lang="en-US" altLang="ja-JP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40E8A11-B31C-463E-83B5-2AA228E230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912271"/>
              </p:ext>
            </p:extLst>
          </p:nvPr>
        </p:nvGraphicFramePr>
        <p:xfrm>
          <a:off x="411410" y="1371600"/>
          <a:ext cx="8321180" cy="248109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329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0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08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67">
                <a:tc>
                  <a:txBody>
                    <a:bodyPr/>
                    <a:lstStyle/>
                    <a:p>
                      <a:pPr marL="55563" indent="0" algn="l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n (%)</a:t>
                      </a:r>
                    </a:p>
                  </a:txBody>
                  <a:tcPr marL="91444" marR="91444" marT="45723" marB="45723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DTG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(n=69)</a:t>
                      </a:r>
                    </a:p>
                  </a:txBody>
                  <a:tcPr marL="91444" marR="91444" marT="45723" marB="45723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400" b="1" u="none" strike="noStrike" cap="none" normalizeH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EFV</a:t>
                      </a:r>
                    </a:p>
                    <a:p>
                      <a:pPr algn="ctr"/>
                      <a:r>
                        <a:rPr kumimoji="0" lang="en-GB" sz="1400" b="1" u="none" strike="noStrike" cap="none" normalizeH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(n=44)</a:t>
                      </a:r>
                    </a:p>
                  </a:txBody>
                  <a:tcPr marL="91444" marR="91444" marT="45723" marB="45723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845">
                <a:tc>
                  <a:txBody>
                    <a:bodyPr/>
                    <a:lstStyle/>
                    <a:p>
                      <a:pPr marL="73152" algn="l" fontAlgn="b">
                        <a:spcAft>
                          <a:spcPts val="0"/>
                        </a:spcAft>
                      </a:pPr>
                      <a:r>
                        <a:rPr lang="en-US" sz="1400" b="1" u="none" strike="noStrike" baseline="0" dirty="0">
                          <a:latin typeface="+mn-lt"/>
                        </a:rPr>
                        <a:t>Participants with events sent to adjudication committee for </a:t>
                      </a:r>
                      <a:br>
                        <a:rPr lang="en-US" sz="1400" b="1" u="none" strike="noStrike" baseline="0" dirty="0">
                          <a:latin typeface="+mn-lt"/>
                        </a:rPr>
                      </a:br>
                      <a:r>
                        <a:rPr lang="en-US" sz="1400" b="1" u="none" strike="noStrike" baseline="0" dirty="0">
                          <a:latin typeface="+mn-lt"/>
                        </a:rPr>
                        <a:t>TB-associated IRIS</a:t>
                      </a:r>
                      <a:br>
                        <a:rPr lang="en-US" sz="1400" b="0" u="none" strike="noStrike" baseline="0" dirty="0">
                          <a:latin typeface="+mn-lt"/>
                        </a:rPr>
                      </a:br>
                      <a:r>
                        <a:rPr lang="en-US" sz="1400" b="0" u="none" strike="noStrike" baseline="0" dirty="0">
                          <a:latin typeface="+mn-lt"/>
                        </a:rPr>
                        <a:t>     Met criteria for TB-associated IRIS</a:t>
                      </a:r>
                      <a:br>
                        <a:rPr lang="en-US" sz="1400" b="0" u="none" strike="noStrike" baseline="0" dirty="0">
                          <a:latin typeface="+mn-lt"/>
                        </a:rPr>
                      </a:br>
                      <a:r>
                        <a:rPr lang="en-US" sz="1400" b="0" u="none" strike="noStrike" baseline="0" dirty="0">
                          <a:latin typeface="+mn-lt"/>
                        </a:rPr>
                        <a:t>     Possibly met criteria for TB-associated IRIS</a:t>
                      </a:r>
                      <a:endParaRPr lang="en-US" sz="1400" b="0" u="none" strike="sngStrike" baseline="0" dirty="0">
                        <a:latin typeface="+mn-lt"/>
                      </a:endParaRPr>
                    </a:p>
                  </a:txBody>
                  <a:tcPr marL="73155" marR="73155" marT="64012" marB="640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9 (13)</a:t>
                      </a:r>
                      <a:b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4 (6)</a:t>
                      </a:r>
                      <a:r>
                        <a:rPr lang="en-US" sz="1400" b="0" i="0" u="none" strike="noStrike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a</a:t>
                      </a:r>
                      <a:b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en-US" sz="1400" b="0" i="0" u="none" strike="sng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3155" marR="73155" marT="64012" marB="640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12 (27)</a:t>
                      </a:r>
                      <a:b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4 (9)</a:t>
                      </a:r>
                      <a:r>
                        <a:rPr lang="en-US" sz="1400" b="0" i="0" u="none" strike="noStrike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b</a:t>
                      </a:r>
                      <a:b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en-US" sz="1400" b="0" i="0" u="none" strike="sng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3155" marR="73155" marT="64012" marB="640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435">
                <a:tc>
                  <a:txBody>
                    <a:bodyPr/>
                    <a:lstStyle/>
                    <a:p>
                      <a:pPr marL="73152" algn="l" fontAlgn="b"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Participants with events sent to adjudication committee for </a:t>
                      </a:r>
                      <a:b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non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TB-associated IRIS</a:t>
                      </a:r>
                      <a:b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 </a:t>
                      </a:r>
                      <a:r>
                        <a:rPr lang="en-US" sz="1400" b="0" u="none" strike="noStrike" baseline="0" dirty="0">
                          <a:latin typeface="+mn-lt"/>
                        </a:rPr>
                        <a:t>Met criteria for non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1400" b="0" u="none" strike="noStrike" baseline="0" dirty="0">
                          <a:latin typeface="+mn-lt"/>
                        </a:rPr>
                        <a:t>TB-associated IRIS</a:t>
                      </a:r>
                      <a:br>
                        <a:rPr lang="en-US" sz="1400" b="0" u="none" strike="noStrike" baseline="0" dirty="0">
                          <a:latin typeface="+mn-lt"/>
                        </a:rPr>
                      </a:br>
                      <a:r>
                        <a:rPr lang="en-US" sz="1400" b="0" u="none" strike="noStrike" baseline="0" dirty="0">
                          <a:latin typeface="+mn-lt"/>
                        </a:rPr>
                        <a:t>     Possibly met criteria for non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1400" b="0" u="none" strike="noStrike" baseline="0" dirty="0">
                          <a:latin typeface="+mn-lt"/>
                        </a:rPr>
                        <a:t>TB-associated IRIS</a:t>
                      </a:r>
                    </a:p>
                  </a:txBody>
                  <a:tcPr marL="73155" marR="73155" marT="64012" marB="640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 (3)</a:t>
                      </a:r>
                    </a:p>
                    <a:p>
                      <a:pPr algn="ctr" fontAlgn="b">
                        <a:spcAft>
                          <a:spcPts val="0"/>
                        </a:spcAft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 (1)</a:t>
                      </a:r>
                      <a:r>
                        <a:rPr lang="en-US" sz="1400" b="0" i="0" u="none" strike="noStrike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c</a:t>
                      </a:r>
                      <a:b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 (1)</a:t>
                      </a:r>
                      <a:r>
                        <a:rPr lang="en-US" sz="1400" b="0" i="0" u="none" strike="noStrike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d</a:t>
                      </a:r>
                      <a:endParaRPr lang="en-US" sz="1400" b="0" i="0" u="none" strike="sng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3155" marR="73155" marT="64012" marB="640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 (7)</a:t>
                      </a:r>
                    </a:p>
                    <a:p>
                      <a:pPr algn="ctr" fontAlgn="b">
                        <a:spcAft>
                          <a:spcPts val="0"/>
                        </a:spcAft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b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en-US" sz="1400" b="0" i="0" u="none" strike="sng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3155" marR="73155" marT="64012" marB="640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50469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541104F-31E5-4B3B-AED7-B748415D6928}"/>
              </a:ext>
            </a:extLst>
          </p:cNvPr>
          <p:cNvSpPr txBox="1"/>
          <p:nvPr/>
        </p:nvSpPr>
        <p:spPr>
          <a:xfrm>
            <a:off x="331257" y="4145440"/>
            <a:ext cx="8481489" cy="2616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700" b="1" dirty="0"/>
              <a:t> No participant in either arm permanently discontinued treatment because of IRIS </a:t>
            </a:r>
          </a:p>
        </p:txBody>
      </p:sp>
    </p:spTree>
    <p:extLst>
      <p:ext uri="{BB962C8B-B14F-4D97-AF65-F5344CB8AC3E}">
        <p14:creationId xmlns:p14="http://schemas.microsoft.com/office/powerpoint/2010/main" val="3411962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25">
            <a:extLst>
              <a:ext uri="{FF2B5EF4-FFF2-40B4-BE49-F238E27FC236}">
                <a16:creationId xmlns:a16="http://schemas.microsoft.com/office/drawing/2014/main" id="{C43871A8-FC5F-4498-8588-587C19801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Participants With Liver Chemistry Abnormalities in Randomized Phase</a:t>
            </a:r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2677A8D0-65D2-4103-834D-F7F624CE1A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dirty="0"/>
              <a:t>Dooley et al. 22nd International AIDS Conference; Amsterdam, the Netherlands. Slides TUAB0206.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D571DED8-0EE4-41E4-9756-116EDAFE93A0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ja-JP" baseline="30000" dirty="0"/>
              <a:t>a</a:t>
            </a:r>
            <a:r>
              <a:rPr lang="en-US" altLang="ja-JP" dirty="0"/>
              <a:t>Participants were summarized on the basis of maximum postbaseline value. Participants with missing baseline data were assumed to be normal at baseline.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0E53258-AB09-45D7-BFC1-3F4736A084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43816"/>
              </p:ext>
            </p:extLst>
          </p:nvPr>
        </p:nvGraphicFramePr>
        <p:xfrm>
          <a:off x="1234370" y="1524000"/>
          <a:ext cx="6675260" cy="188976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749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3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67">
                <a:tc>
                  <a:txBody>
                    <a:bodyPr/>
                    <a:lstStyle/>
                    <a:p>
                      <a:pPr marL="55563" indent="0" algn="l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Maximum postbaseline emergent toxicity,</a:t>
                      </a:r>
                      <a:r>
                        <a:rPr lang="en-US" sz="1400" b="1" i="0" u="none" strike="noStrike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a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n (%)</a:t>
                      </a:r>
                    </a:p>
                  </a:txBody>
                  <a:tcPr marL="91444" marR="91444" marT="45723" marB="45723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DTG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(n=69)</a:t>
                      </a:r>
                    </a:p>
                  </a:txBody>
                  <a:tcPr marL="91444" marR="91444" marT="45723" marB="45723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400" b="1" u="none" strike="noStrike" cap="none" normalizeH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EFV</a:t>
                      </a:r>
                    </a:p>
                    <a:p>
                      <a:pPr algn="ctr"/>
                      <a:r>
                        <a:rPr kumimoji="0" lang="en-GB" sz="1400" b="1" u="none" strike="noStrike" cap="none" normalizeH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(n=44)</a:t>
                      </a:r>
                    </a:p>
                  </a:txBody>
                  <a:tcPr marL="91444" marR="91444" marT="45723" marB="45723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73152" algn="l" fontAlgn="b">
                        <a:spcAft>
                          <a:spcPts val="0"/>
                        </a:spcAft>
                      </a:pPr>
                      <a:r>
                        <a:rPr lang="nn-NO" sz="1400" b="1" u="none" strike="noStrike" baseline="0" dirty="0">
                          <a:latin typeface="+mn-lt"/>
                        </a:rPr>
                        <a:t>ALT ≥3 to &lt;5 × ULN</a:t>
                      </a:r>
                      <a:endParaRPr lang="en-US" sz="1400" b="1" u="none" strike="noStrike" baseline="0" dirty="0">
                        <a:latin typeface="+mn-lt"/>
                      </a:endParaRPr>
                    </a:p>
                  </a:txBody>
                  <a:tcPr marL="73155" marR="73155" marT="64012" marB="640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73155" marR="73155" marT="64012" marB="640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 (2)</a:t>
                      </a:r>
                    </a:p>
                  </a:txBody>
                  <a:tcPr marL="73155" marR="73155" marT="64012" marB="640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73152" algn="l" fontAlgn="b">
                        <a:spcAft>
                          <a:spcPts val="0"/>
                        </a:spcAft>
                      </a:pPr>
                      <a:r>
                        <a:rPr lang="nn-NO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ALT ≥5 to &lt;10 </a:t>
                      </a:r>
                      <a:r>
                        <a:rPr lang="nn-NO" sz="1400" b="1" u="none" strike="noStrike" baseline="0" dirty="0">
                          <a:latin typeface="+mn-lt"/>
                        </a:rPr>
                        <a:t>×</a:t>
                      </a:r>
                      <a:r>
                        <a:rPr lang="nn-NO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ULN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3155" marR="73155" marT="64012" marB="640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 (1)</a:t>
                      </a:r>
                    </a:p>
                  </a:txBody>
                  <a:tcPr marL="73155" marR="73155" marT="64012" marB="640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 (2)</a:t>
                      </a:r>
                    </a:p>
                  </a:txBody>
                  <a:tcPr marL="73155" marR="73155" marT="64012" marB="640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50469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73152" algn="l" fontAlgn="b">
                        <a:spcAft>
                          <a:spcPts val="0"/>
                        </a:spcAft>
                      </a:pPr>
                      <a:r>
                        <a:rPr lang="nn-NO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ALT ≥10 </a:t>
                      </a:r>
                      <a:r>
                        <a:rPr lang="nn-NO" sz="1400" b="1" u="none" strike="noStrike" baseline="0" dirty="0">
                          <a:latin typeface="+mn-lt"/>
                        </a:rPr>
                        <a:t>×</a:t>
                      </a:r>
                      <a:r>
                        <a:rPr lang="nn-NO" sz="1400" b="1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 ULN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3155" marR="73155" marT="64012" marB="640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73155" marR="73155" marT="64012" marB="640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73155" marR="73155" marT="64012" marB="640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13959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157D901-17DC-4073-AD11-70A4FA54EAE3}"/>
              </a:ext>
            </a:extLst>
          </p:cNvPr>
          <p:cNvSpPr txBox="1"/>
          <p:nvPr/>
        </p:nvSpPr>
        <p:spPr>
          <a:xfrm>
            <a:off x="1371600" y="4084045"/>
            <a:ext cx="5654253" cy="55399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700" b="1" dirty="0"/>
              <a:t> </a:t>
            </a:r>
            <a:r>
              <a:rPr lang="en-US" altLang="en-US" b="1" dirty="0"/>
              <a:t>No AEs meeting stopping criteria for drug-induced liver injury in either group</a:t>
            </a:r>
          </a:p>
        </p:txBody>
      </p:sp>
    </p:spTree>
    <p:extLst>
      <p:ext uri="{BB962C8B-B14F-4D97-AF65-F5344CB8AC3E}">
        <p14:creationId xmlns:p14="http://schemas.microsoft.com/office/powerpoint/2010/main" val="1988640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4">
            <a:extLst>
              <a:ext uri="{FF2B5EF4-FFF2-40B4-BE49-F238E27FC236}">
                <a16:creationId xmlns:a16="http://schemas.microsoft.com/office/drawing/2014/main" id="{C081A50F-4CA0-4529-80B3-F6CE6E7F6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1600" dirty="0"/>
              <a:t>DTG 50 mg BID during concomitant RIF-based TB therapy demonstrated high efficacy and good immunologic response through Week 48</a:t>
            </a:r>
          </a:p>
          <a:p>
            <a:pPr lvl="1">
              <a:spcBef>
                <a:spcPts val="300"/>
              </a:spcBef>
            </a:pPr>
            <a:r>
              <a:rPr lang="en-US" altLang="en-US" sz="1400" dirty="0"/>
              <a:t>ITT-E population: DTG, 75% (95% CI, 65%, 86%); </a:t>
            </a:r>
            <a:r>
              <a:rPr lang="en-GB" sz="1400" dirty="0"/>
              <a:t>EFV, 82% (95% CI, 70%, 93%)</a:t>
            </a:r>
            <a:endParaRPr lang="en-US" altLang="en-US" sz="1400" dirty="0"/>
          </a:p>
          <a:p>
            <a:pPr lvl="1">
              <a:spcBef>
                <a:spcPts val="300"/>
              </a:spcBef>
            </a:pPr>
            <a:r>
              <a:rPr lang="en-US" altLang="en-US" sz="1400" dirty="0"/>
              <a:t>2 CVW on DTG with no treatment-emergent resistance-associated mutations (RAMs) detected; 1 CVW on EFV with treatment-emergent RAMs</a:t>
            </a:r>
          </a:p>
          <a:p>
            <a:pPr lvl="1">
              <a:spcBef>
                <a:spcPts val="300"/>
              </a:spcBef>
            </a:pPr>
            <a:r>
              <a:rPr lang="en-US" altLang="en-US" sz="1400" dirty="0"/>
              <a:t>11 (16%) </a:t>
            </a:r>
            <a:r>
              <a:rPr lang="en-US" altLang="en-US" sz="1400" dirty="0" err="1"/>
              <a:t>nonresponders</a:t>
            </a:r>
            <a:r>
              <a:rPr lang="en-US" altLang="en-US" sz="1400" dirty="0"/>
              <a:t> by FDA snapshot in the DTG group discontinued for non–treatment-related reasons while suppressed (mainly lost to follow-up)</a:t>
            </a:r>
          </a:p>
          <a:p>
            <a:pPr lvl="1">
              <a:spcBef>
                <a:spcPts val="300"/>
              </a:spcBef>
            </a:pPr>
            <a:r>
              <a:rPr lang="en-US" altLang="en-US" sz="1400" dirty="0"/>
              <a:t>DTG </a:t>
            </a:r>
            <a:r>
              <a:rPr lang="en-US" altLang="en-US" sz="1400" dirty="0" err="1"/>
              <a:t>C</a:t>
            </a:r>
            <a:r>
              <a:rPr lang="en-US" altLang="en-US" sz="1400" baseline="-25000" dirty="0" err="1"/>
              <a:t>tau</a:t>
            </a:r>
            <a:r>
              <a:rPr lang="en-US" altLang="en-US" sz="1400" dirty="0"/>
              <a:t> with twice-daily administration of DTG 50 mg with RIF was similar to that of once-daily DTG 50 mg without RIF </a:t>
            </a:r>
          </a:p>
          <a:p>
            <a:pPr>
              <a:spcBef>
                <a:spcPts val="1200"/>
              </a:spcBef>
            </a:pPr>
            <a:r>
              <a:rPr lang="en-US" altLang="en-US" sz="1600" dirty="0"/>
              <a:t>DTG was well tolerated; the majority of AEs were Grade 1 or 2, with low rates of drug-related AEs and serious AEs and no AEs leading to withdrawal</a:t>
            </a:r>
          </a:p>
          <a:p>
            <a:pPr lvl="1">
              <a:spcBef>
                <a:spcPts val="300"/>
              </a:spcBef>
            </a:pPr>
            <a:r>
              <a:rPr lang="en-US" altLang="en-US" sz="1400" dirty="0"/>
              <a:t>Low rates of TB- and non–TB-associated IRIS in both groups; none led to discontinuation </a:t>
            </a:r>
          </a:p>
          <a:p>
            <a:pPr lvl="1">
              <a:spcBef>
                <a:spcPts val="300"/>
              </a:spcBef>
            </a:pPr>
            <a:r>
              <a:rPr lang="en-US" altLang="en-US" sz="1400" dirty="0"/>
              <a:t>No AEs meeting the stopping criteria for drug-induced liver injury in either group</a:t>
            </a:r>
          </a:p>
          <a:p>
            <a:pPr>
              <a:spcBef>
                <a:spcPts val="1200"/>
              </a:spcBef>
            </a:pPr>
            <a:r>
              <a:rPr lang="en-US" altLang="en-US" sz="1600" dirty="0"/>
              <a:t>TB treatment success high (~90%) in both groups</a:t>
            </a:r>
          </a:p>
          <a:p>
            <a:pPr>
              <a:spcBef>
                <a:spcPts val="1200"/>
              </a:spcBef>
            </a:pPr>
            <a:r>
              <a:rPr lang="en-US" altLang="en-US" sz="1600" dirty="0"/>
              <a:t>This study provides evidence that DTG is effective and well tolerated in adults with HIV/TB co-infection who are receiving RIF-based TB treatment</a:t>
            </a:r>
          </a:p>
        </p:txBody>
      </p:sp>
      <p:sp>
        <p:nvSpPr>
          <p:cNvPr id="17411" name="Title 25">
            <a:extLst>
              <a:ext uri="{FF2B5EF4-FFF2-40B4-BE49-F238E27FC236}">
                <a16:creationId xmlns:a16="http://schemas.microsoft.com/office/drawing/2014/main" id="{C43871A8-FC5F-4498-8588-587C19801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Conclusions</a:t>
            </a:r>
          </a:p>
        </p:txBody>
      </p:sp>
      <p:sp>
        <p:nvSpPr>
          <p:cNvPr id="4" name="Text Placeholder 29">
            <a:extLst>
              <a:ext uri="{FF2B5EF4-FFF2-40B4-BE49-F238E27FC236}">
                <a16:creationId xmlns:a16="http://schemas.microsoft.com/office/drawing/2014/main" id="{01A115E7-2E59-49CE-90B5-BED3C3FB23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dirty="0"/>
              <a:t>Dooley et al. 22nd International AIDS Conference; Amsterdam, the Netherlands. Slides TUAB0206.</a:t>
            </a:r>
          </a:p>
        </p:txBody>
      </p:sp>
    </p:spTree>
    <p:extLst>
      <p:ext uri="{BB962C8B-B14F-4D97-AF65-F5344CB8AC3E}">
        <p14:creationId xmlns:p14="http://schemas.microsoft.com/office/powerpoint/2010/main" val="2962785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25">
            <a:extLst>
              <a:ext uri="{FF2B5EF4-FFF2-40B4-BE49-F238E27FC236}">
                <a16:creationId xmlns:a16="http://schemas.microsoft.com/office/drawing/2014/main" id="{C43871A8-FC5F-4498-8588-587C19801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Acknowledgments</a:t>
            </a:r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43B204B-4F27-431C-AAE2-E825392A4E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dirty="0"/>
              <a:t>Dooley et al. 22nd International AIDS Conference; Amsterdam, the Netherlands. Slides TUAB0206.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1718311-259A-46E5-96D5-02A3F1500637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algn="r"/>
            <a:r>
              <a:rPr lang="en-US" altLang="ja-JP" dirty="0"/>
              <a:t>This study was funded by ViiV Healthcare.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D9CA7A0-0B05-44DD-BCBD-CD8703508C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36855"/>
              </p:ext>
            </p:extLst>
          </p:nvPr>
        </p:nvGraphicFramePr>
        <p:xfrm>
          <a:off x="594358" y="1374472"/>
          <a:ext cx="8358188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642">
                  <a:extLst>
                    <a:ext uri="{9D8B030D-6E8A-4147-A177-3AD203B41FA5}">
                      <a16:colId xmlns:a16="http://schemas.microsoft.com/office/drawing/2014/main" val="4217558173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422764443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432317603"/>
                    </a:ext>
                  </a:extLst>
                </a:gridCol>
                <a:gridCol w="1789746">
                  <a:extLst>
                    <a:ext uri="{9D8B030D-6E8A-4147-A177-3AD203B41FA5}">
                      <a16:colId xmlns:a16="http://schemas.microsoft.com/office/drawing/2014/main" val="4269842913"/>
                    </a:ext>
                  </a:extLst>
                </a:gridCol>
              </a:tblGrid>
              <a:tr h="1828800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Argentina </a:t>
                      </a:r>
                    </a:p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Pedro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Cahn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Sergio Lupo</a:t>
                      </a:r>
                    </a:p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Omar Sued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Brazil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Carlos Roberto Brites Alves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Marcus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Vinicius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de Lacerda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Beatriz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Grinsztejn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Jose Valdez Ramalho Madruga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Mexico</a:t>
                      </a:r>
                    </a:p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Santiago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Perez Patrigeon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Alma Perez Rios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Eduardo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Rodriguez Noriega</a:t>
                      </a:r>
                    </a:p>
                    <a:p>
                      <a:b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it-IT" sz="1400" b="1" kern="0" dirty="0">
                          <a:solidFill>
                            <a:schemeClr val="tx1"/>
                          </a:solidFill>
                          <a:latin typeface="+mn-lt"/>
                        </a:rPr>
                        <a:t>Peru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it-IT" sz="1400" b="0" kern="0" dirty="0">
                          <a:solidFill>
                            <a:schemeClr val="tx1"/>
                          </a:solidFill>
                          <a:latin typeface="+mn-lt"/>
                        </a:rPr>
                        <a:t>Wilfredo</a:t>
                      </a:r>
                      <a:r>
                        <a:rPr lang="it-IT" sz="1400" b="0" kern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it-IT" sz="1400" b="0" kern="0" dirty="0">
                          <a:solidFill>
                            <a:schemeClr val="tx1"/>
                          </a:solidFill>
                          <a:latin typeface="+mn-lt"/>
                        </a:rPr>
                        <a:t>Casapia</a:t>
                      </a:r>
                      <a:br>
                        <a:rPr lang="it-IT" sz="1400" b="0" kern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it-IT" sz="1400" b="0" kern="0" dirty="0">
                          <a:solidFill>
                            <a:schemeClr val="tx1"/>
                          </a:solidFill>
                          <a:latin typeface="+mn-lt"/>
                        </a:rPr>
                        <a:t>John Mac Rae</a:t>
                      </a:r>
                      <a:br>
                        <a:rPr lang="it-IT" sz="1400" b="0" kern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it-IT" sz="1400" b="0" kern="0" dirty="0">
                          <a:solidFill>
                            <a:schemeClr val="tx1"/>
                          </a:solidFill>
                          <a:latin typeface="+mn-lt"/>
                        </a:rPr>
                        <a:t>Aldo Rodriguez</a:t>
                      </a:r>
                      <a:br>
                        <a:rPr lang="it-IT" sz="1400" b="0" kern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it-IT" sz="1400" b="0" kern="0" dirty="0">
                          <a:solidFill>
                            <a:schemeClr val="tx1"/>
                          </a:solidFill>
                          <a:latin typeface="+mn-lt"/>
                        </a:rPr>
                        <a:t>Eduardo Ticona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br>
                        <a:rPr lang="it-IT" sz="1400" b="0" kern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endParaRPr lang="it-IT" sz="1400" b="0" kern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64943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2E200AD-2B4B-4620-9365-15B9CFBB7C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761919"/>
              </p:ext>
            </p:extLst>
          </p:nvPr>
        </p:nvGraphicFramePr>
        <p:xfrm>
          <a:off x="624838" y="3279476"/>
          <a:ext cx="829722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5743">
                  <a:extLst>
                    <a:ext uri="{9D8B030D-6E8A-4147-A177-3AD203B41FA5}">
                      <a16:colId xmlns:a16="http://schemas.microsoft.com/office/drawing/2014/main" val="2168512902"/>
                    </a:ext>
                  </a:extLst>
                </a:gridCol>
                <a:gridCol w="2765743">
                  <a:extLst>
                    <a:ext uri="{9D8B030D-6E8A-4147-A177-3AD203B41FA5}">
                      <a16:colId xmlns:a16="http://schemas.microsoft.com/office/drawing/2014/main" val="1720468511"/>
                    </a:ext>
                  </a:extLst>
                </a:gridCol>
                <a:gridCol w="2765743">
                  <a:extLst>
                    <a:ext uri="{9D8B030D-6E8A-4147-A177-3AD203B41FA5}">
                      <a16:colId xmlns:a16="http://schemas.microsoft.com/office/drawing/2014/main" val="3323981857"/>
                    </a:ext>
                  </a:extLst>
                </a:gridCol>
              </a:tblGrid>
              <a:tr h="167640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Russia 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Elena Belonosova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Alexander Panteleev</a:t>
                      </a:r>
                    </a:p>
                    <a:p>
                      <a:b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South Africa</a:t>
                      </a:r>
                      <a:b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Rodney Dawson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Richard Kaplan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Gulam Latiff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Johannes Jurgens Lombaard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Lerato Mohapi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Noluthando Mwelase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Jantjie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Taljaard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Ebrahim Variava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Thailand</a:t>
                      </a:r>
                    </a:p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Anchalee Avihingsanon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Sasisopin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Kiertiburanakul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222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7938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4">
            <a:extLst>
              <a:ext uri="{FF2B5EF4-FFF2-40B4-BE49-F238E27FC236}">
                <a16:creationId xmlns:a16="http://schemas.microsoft.com/office/drawing/2014/main" id="{C081A50F-4CA0-4529-80B3-F6CE6E7F6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1600" dirty="0"/>
              <a:t>Dolutegravir (DTG)-based regimens are now recommended by the World Health Organization (WHO) as preferred first- and second-line treatment; several countries with high HIV prevalence have adopted DTG-based regimens as first-line treatment</a:t>
            </a:r>
          </a:p>
          <a:p>
            <a:pPr lvl="1"/>
            <a:r>
              <a:rPr lang="en-GB" altLang="en-US" sz="1400" dirty="0"/>
              <a:t>Good long-term efficacy and favorable safety profile</a:t>
            </a:r>
          </a:p>
          <a:p>
            <a:pPr lvl="1"/>
            <a:r>
              <a:rPr lang="en-GB" altLang="en-US" sz="1400" dirty="0"/>
              <a:t>High barrier to HIV-1 resistance</a:t>
            </a:r>
          </a:p>
          <a:p>
            <a:pPr lvl="1"/>
            <a:r>
              <a:rPr lang="en-GB" altLang="en-US" sz="1400" dirty="0"/>
              <a:t>Low potential for drug-drug interactions</a:t>
            </a:r>
          </a:p>
          <a:p>
            <a:pPr>
              <a:spcBef>
                <a:spcPts val="200"/>
              </a:spcBef>
            </a:pPr>
            <a:r>
              <a:rPr lang="en-GB" altLang="en-US" sz="1600" dirty="0"/>
              <a:t>Characterizing the efficacy, safety, and establishing the best dose of DTG in patients with tuberculosis (TB) co-infection is a high priority.</a:t>
            </a:r>
          </a:p>
          <a:p>
            <a:pPr>
              <a:spcBef>
                <a:spcPts val="200"/>
              </a:spcBef>
            </a:pPr>
            <a:r>
              <a:rPr lang="en-GB" altLang="en-US" sz="1600" dirty="0"/>
              <a:t>Efavirenz (EFV) is commonly used, but alternatives to EFV are needed, particularly in the setting of adverse events and transmitted drug resistance to NNRTIs (prevalence ~10% in some areas).</a:t>
            </a:r>
          </a:p>
          <a:p>
            <a:pPr>
              <a:spcBef>
                <a:spcPts val="200"/>
              </a:spcBef>
            </a:pPr>
            <a:r>
              <a:rPr lang="en-GB" altLang="en-US" sz="1600" dirty="0"/>
              <a:t>A previous study showed that </a:t>
            </a:r>
            <a:r>
              <a:rPr lang="en-US" sz="1600" dirty="0"/>
              <a:t>DTG 50 mg twice daily coadministered with standard-dose rifampicin was well tolerated and resulted in DTG concentrations similar to those of </a:t>
            </a:r>
            <a:br>
              <a:rPr lang="en-US" sz="1600" dirty="0"/>
            </a:br>
            <a:r>
              <a:rPr lang="en-US" sz="1600" dirty="0"/>
              <a:t>DTG 50 mg once daily administered alone.</a:t>
            </a:r>
            <a:endParaRPr lang="en-GB" altLang="en-US" sz="1600" dirty="0"/>
          </a:p>
          <a:p>
            <a:pPr>
              <a:spcBef>
                <a:spcPts val="200"/>
              </a:spcBef>
            </a:pPr>
            <a:r>
              <a:rPr lang="en-GB" altLang="en-US" sz="1600" dirty="0"/>
              <a:t>The interim Week 24 results of the INSPIRING study were presented at CROI 2018. Here we present the primary Week 48 results.</a:t>
            </a:r>
          </a:p>
        </p:txBody>
      </p:sp>
      <p:sp>
        <p:nvSpPr>
          <p:cNvPr id="17411" name="Title 25">
            <a:extLst>
              <a:ext uri="{FF2B5EF4-FFF2-40B4-BE49-F238E27FC236}">
                <a16:creationId xmlns:a16="http://schemas.microsoft.com/office/drawing/2014/main" id="{C43871A8-FC5F-4498-8588-587C19801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Introduction</a:t>
            </a:r>
          </a:p>
        </p:txBody>
      </p:sp>
      <p:sp>
        <p:nvSpPr>
          <p:cNvPr id="4" name="Text Placeholder 29">
            <a:extLst>
              <a:ext uri="{FF2B5EF4-FFF2-40B4-BE49-F238E27FC236}">
                <a16:creationId xmlns:a16="http://schemas.microsoft.com/office/drawing/2014/main" id="{A876BD23-2236-421C-9C42-A5DD819E8F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dirty="0"/>
              <a:t>Dooley et al. 22nd International AIDS Conference; Amsterdam, the Netherlands. Slides TUAB0206.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25">
            <a:extLst>
              <a:ext uri="{FF2B5EF4-FFF2-40B4-BE49-F238E27FC236}">
                <a16:creationId xmlns:a16="http://schemas.microsoft.com/office/drawing/2014/main" id="{C43871A8-FC5F-4498-8588-587C19801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INSPIRING: Phase IIIb Study Design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5599BF9-89FB-4886-889F-BC6A0EE0FE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3400" y="5657815"/>
            <a:ext cx="8357616" cy="365760"/>
          </a:xfrm>
        </p:spPr>
        <p:txBody>
          <a:bodyPr/>
          <a:lstStyle/>
          <a:p>
            <a:br>
              <a:rPr lang="en-AU" altLang="ja-JP" dirty="0"/>
            </a:br>
            <a:br>
              <a:rPr lang="en-AU" altLang="ja-JP" dirty="0"/>
            </a:br>
            <a:br>
              <a:rPr lang="en-AU" altLang="ja-JP" dirty="0"/>
            </a:br>
            <a:r>
              <a:rPr lang="en-AU" altLang="ja-JP" baseline="30000" dirty="0"/>
              <a:t>a</a:t>
            </a:r>
            <a:r>
              <a:rPr lang="en-AU" altLang="ja-JP" dirty="0"/>
              <a:t>Duration of continuation phase of TB treatment according to local guidelines (up to 7 months in some countries).</a:t>
            </a:r>
          </a:p>
          <a:p>
            <a:r>
              <a:rPr lang="en-GB" dirty="0"/>
              <a:t>ClinicalTrials.gov, NCT02178592.</a:t>
            </a:r>
          </a:p>
        </p:txBody>
      </p:sp>
      <p:sp>
        <p:nvSpPr>
          <p:cNvPr id="9" name="Text Box 26">
            <a:extLst>
              <a:ext uri="{FF2B5EF4-FFF2-40B4-BE49-F238E27FC236}">
                <a16:creationId xmlns:a16="http://schemas.microsoft.com/office/drawing/2014/main" id="{1EBE3AE3-E50E-466D-9021-9BF990158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047" y="1262330"/>
            <a:ext cx="8697906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72" lvl="1" indent="-3572" algn="ctr" defTabSz="685800" eaLnBrk="1" hangingPunct="1">
              <a:spcAft>
                <a:spcPts val="0"/>
              </a:spcAft>
              <a:buClr>
                <a:srgbClr val="000000"/>
              </a:buClr>
              <a:defRPr/>
            </a:pPr>
            <a:r>
              <a:rPr lang="en-GB" sz="1350" b="1" dirty="0">
                <a:solidFill>
                  <a:srgbClr val="000000"/>
                </a:solidFill>
                <a:latin typeface="Arial" charset="0"/>
                <a:cs typeface="Arial" charset="0"/>
              </a:rPr>
              <a:t>Phase IIIb, randomized, multicenter, open-label, non-comparative, active-controlled, parallel-group study</a:t>
            </a:r>
          </a:p>
        </p:txBody>
      </p:sp>
      <p:sp>
        <p:nvSpPr>
          <p:cNvPr id="23" name="Text Box 15">
            <a:extLst>
              <a:ext uri="{FF2B5EF4-FFF2-40B4-BE49-F238E27FC236}">
                <a16:creationId xmlns:a16="http://schemas.microsoft.com/office/drawing/2014/main" id="{E936C260-33A9-41AE-8BB9-AEAECCD8B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190205"/>
            <a:ext cx="3570036" cy="124139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86384" tIns="43192" rIns="86384" bIns="43192">
            <a:spAutoFit/>
          </a:bodyPr>
          <a:lstStyle>
            <a:lvl1pPr defTabSz="863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63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63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63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63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000" b="1" dirty="0">
                <a:solidFill>
                  <a:srgbClr val="000000"/>
                </a:solidFill>
              </a:rPr>
              <a:t>Inclusion criteria</a:t>
            </a:r>
          </a:p>
          <a:p>
            <a:pPr marL="115888" indent="-115888" eaLnBrk="1" hangingPunct="1">
              <a:spcBef>
                <a:spcPts val="150"/>
              </a:spcBef>
              <a:buClr>
                <a:srgbClr val="E31836"/>
              </a:buClr>
              <a:buFont typeface="Arial" panose="020B0604020202020204" pitchFamily="34" charset="0"/>
              <a:buChar char="•"/>
            </a:pPr>
            <a:r>
              <a:rPr lang="en-GB" altLang="en-US" sz="1000" dirty="0">
                <a:solidFill>
                  <a:srgbClr val="000000"/>
                </a:solidFill>
              </a:rPr>
              <a:t>HIV-1 RNA ≥1000 copies/mL and CD4+ ≥50 cells/mm</a:t>
            </a:r>
            <a:r>
              <a:rPr lang="en-GB" altLang="en-US" sz="1000" baseline="30000" dirty="0">
                <a:solidFill>
                  <a:srgbClr val="000000"/>
                </a:solidFill>
              </a:rPr>
              <a:t>3</a:t>
            </a:r>
          </a:p>
          <a:p>
            <a:pPr marL="115888" indent="-115888" eaLnBrk="1" hangingPunct="1">
              <a:spcBef>
                <a:spcPts val="150"/>
              </a:spcBef>
              <a:buClr>
                <a:srgbClr val="E31836"/>
              </a:buClr>
              <a:buFont typeface="Arial" panose="020B0604020202020204" pitchFamily="34" charset="0"/>
              <a:buChar char="•"/>
            </a:pPr>
            <a:r>
              <a:rPr lang="en-GB" altLang="en-US" sz="1000" dirty="0">
                <a:solidFill>
                  <a:srgbClr val="000000"/>
                </a:solidFill>
              </a:rPr>
              <a:t>Pulmonary, pleural, or lymph node tuberculosis with RIF-sensitive MTB confirmed by culture or GeneXpert</a:t>
            </a:r>
          </a:p>
          <a:p>
            <a:pPr marL="115888" indent="-115888" eaLnBrk="1" hangingPunct="1">
              <a:spcBef>
                <a:spcPts val="150"/>
              </a:spcBef>
              <a:buClr>
                <a:srgbClr val="E31836"/>
              </a:buClr>
              <a:buFont typeface="Arial" panose="020B0604020202020204" pitchFamily="34" charset="0"/>
              <a:buChar char="•"/>
            </a:pPr>
            <a:r>
              <a:rPr lang="en-GB" altLang="en-US" sz="1000" dirty="0">
                <a:solidFill>
                  <a:srgbClr val="000000"/>
                </a:solidFill>
              </a:rPr>
              <a:t>RIF-containing TB treatment started up to a maximum of </a:t>
            </a:r>
            <a:br>
              <a:rPr lang="en-GB" altLang="en-US" sz="1000" dirty="0">
                <a:solidFill>
                  <a:srgbClr val="000000"/>
                </a:solidFill>
              </a:rPr>
            </a:br>
            <a:r>
              <a:rPr lang="en-GB" altLang="en-US" sz="1000" dirty="0">
                <a:solidFill>
                  <a:srgbClr val="000000"/>
                </a:solidFill>
              </a:rPr>
              <a:t>8 weeks before randomization and no later than the screening date</a:t>
            </a:r>
          </a:p>
        </p:txBody>
      </p:sp>
      <p:sp>
        <p:nvSpPr>
          <p:cNvPr id="24" name="Rechteck 71">
            <a:extLst>
              <a:ext uri="{FF2B5EF4-FFF2-40B4-BE49-F238E27FC236}">
                <a16:creationId xmlns:a16="http://schemas.microsoft.com/office/drawing/2014/main" id="{7DE7D4B7-0715-490E-A4CF-E8AD450D56CA}"/>
              </a:ext>
            </a:extLst>
          </p:cNvPr>
          <p:cNvSpPr/>
          <p:nvPr/>
        </p:nvSpPr>
        <p:spPr>
          <a:xfrm>
            <a:off x="4279482" y="4631219"/>
            <a:ext cx="3327400" cy="70278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86384" tIns="43192" rIns="86384" bIns="43192">
            <a:spAutoFit/>
          </a:bodyPr>
          <a:lstStyle/>
          <a:p>
            <a:pPr defTabSz="863848" eaLnBrk="1" hangingPunct="1">
              <a:defRPr/>
            </a:pPr>
            <a:r>
              <a:rPr lang="en-GB" sz="1000" b="1" dirty="0">
                <a:solidFill>
                  <a:srgbClr val="000000"/>
                </a:solidFill>
              </a:rPr>
              <a:t>DTG:EFV 3:2 randomization stratified by</a:t>
            </a:r>
          </a:p>
          <a:p>
            <a:pPr marL="115888" indent="-115888" defTabSz="863848" eaLnBrk="1" hangingPunct="1">
              <a:buClr>
                <a:srgbClr val="E31836"/>
              </a:buClr>
              <a:buFont typeface="Arial" panose="020B0604020202020204" pitchFamily="34" charset="0"/>
              <a:buChar char="•"/>
              <a:defRPr/>
            </a:pPr>
            <a:r>
              <a:rPr lang="en-GB" sz="1000" dirty="0">
                <a:solidFill>
                  <a:srgbClr val="000000"/>
                </a:solidFill>
              </a:rPr>
              <a:t>Screening plasma HIV-1 RNA </a:t>
            </a:r>
            <a:r>
              <a:rPr lang="en-GB" sz="1000" dirty="0">
                <a:solidFill>
                  <a:srgbClr val="000000"/>
                </a:solidFill>
                <a:sym typeface="Symbol"/>
              </a:rPr>
              <a:t>100,000 or </a:t>
            </a:r>
            <a:br>
              <a:rPr lang="en-GB" sz="1000" dirty="0">
                <a:solidFill>
                  <a:srgbClr val="000000"/>
                </a:solidFill>
                <a:sym typeface="Symbol"/>
              </a:rPr>
            </a:br>
            <a:r>
              <a:rPr lang="en-GB" sz="1000" dirty="0">
                <a:solidFill>
                  <a:srgbClr val="000000"/>
                </a:solidFill>
                <a:sym typeface="Symbol"/>
              </a:rPr>
              <a:t>&gt;100,000 copies/mL</a:t>
            </a:r>
          </a:p>
          <a:p>
            <a:pPr marL="115888" indent="-115888" defTabSz="863848" eaLnBrk="1" hangingPunct="1">
              <a:buClr>
                <a:srgbClr val="E31836"/>
              </a:buClr>
              <a:buFont typeface="Arial" panose="020B0604020202020204" pitchFamily="34" charset="0"/>
              <a:buChar char="•"/>
              <a:defRPr/>
            </a:pPr>
            <a:r>
              <a:rPr lang="en-GB" sz="1000" dirty="0">
                <a:solidFill>
                  <a:srgbClr val="000000"/>
                </a:solidFill>
                <a:sym typeface="Symbol"/>
              </a:rPr>
              <a:t>Screening CD4</a:t>
            </a:r>
            <a:r>
              <a:rPr lang="en-GB" altLang="en-US" sz="1000" dirty="0">
                <a:solidFill>
                  <a:srgbClr val="000000"/>
                </a:solidFill>
              </a:rPr>
              <a:t>+</a:t>
            </a:r>
            <a:r>
              <a:rPr lang="en-GB" sz="1000" dirty="0">
                <a:solidFill>
                  <a:srgbClr val="000000"/>
                </a:solidFill>
                <a:sym typeface="Symbol"/>
              </a:rPr>
              <a:t> 100 or &gt;100 cells/mm</a:t>
            </a:r>
            <a:r>
              <a:rPr lang="en-GB" sz="1000" baseline="30000" dirty="0">
                <a:solidFill>
                  <a:srgbClr val="000000"/>
                </a:solidFill>
                <a:sym typeface="Symbol"/>
              </a:rPr>
              <a:t>3</a:t>
            </a:r>
            <a:r>
              <a:rPr lang="en-GB" sz="1000" dirty="0">
                <a:solidFill>
                  <a:srgbClr val="000000"/>
                </a:solidFill>
                <a:sym typeface="Symbol"/>
              </a:rPr>
              <a:t> </a:t>
            </a:r>
            <a:endParaRPr lang="en-GB" sz="1000" dirty="0">
              <a:solidFill>
                <a:srgbClr val="00000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DFAFBED-191B-466E-BE59-6754309F70EE}"/>
              </a:ext>
            </a:extLst>
          </p:cNvPr>
          <p:cNvGrpSpPr/>
          <p:nvPr/>
        </p:nvGrpSpPr>
        <p:grpSpPr>
          <a:xfrm>
            <a:off x="933349" y="1746246"/>
            <a:ext cx="7829651" cy="2667324"/>
            <a:chOff x="954504" y="1684702"/>
            <a:chExt cx="7829651" cy="2667324"/>
          </a:xfrm>
        </p:grpSpPr>
        <p:sp>
          <p:nvSpPr>
            <p:cNvPr id="34" name="AutoShape 4">
              <a:extLst>
                <a:ext uri="{FF2B5EF4-FFF2-40B4-BE49-F238E27FC236}">
                  <a16:creationId xmlns:a16="http://schemas.microsoft.com/office/drawing/2014/main" id="{C60D2F01-A21B-4CD4-B853-D7E95E9459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0462" y="2854012"/>
              <a:ext cx="4605338" cy="328613"/>
            </a:xfrm>
            <a:prstGeom prst="homePlate">
              <a:avLst>
                <a:gd name="adj" fmla="val 37891"/>
              </a:avLst>
            </a:prstGeom>
            <a:solidFill>
              <a:srgbClr val="00B050">
                <a:alpha val="38000"/>
              </a:srgbClr>
            </a:solidFill>
            <a:ln>
              <a:solidFill>
                <a:schemeClr val="bg1"/>
              </a:solidFill>
            </a:ln>
            <a:extLst/>
          </p:spPr>
          <p:txBody>
            <a:bodyPr wrap="none" lIns="86384" tIns="43192" rIns="86384" bIns="43192" anchor="ctr"/>
            <a:lstStyle>
              <a:lvl1pPr defTabSz="863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63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63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63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63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33" name="AutoShape 4">
              <a:extLst>
                <a:ext uri="{FF2B5EF4-FFF2-40B4-BE49-F238E27FC236}">
                  <a16:creationId xmlns:a16="http://schemas.microsoft.com/office/drawing/2014/main" id="{B8D69B89-D462-4FD0-B81C-BF36F77F54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8025" y="2405330"/>
              <a:ext cx="2517775" cy="328612"/>
            </a:xfrm>
            <a:prstGeom prst="homePlate">
              <a:avLst>
                <a:gd name="adj" fmla="val 37919"/>
              </a:avLst>
            </a:prstGeom>
            <a:solidFill>
              <a:schemeClr val="accent1">
                <a:alpha val="42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86384" tIns="43192" rIns="86384" bIns="43192" anchor="ctr"/>
            <a:lstStyle>
              <a:lvl1pPr defTabSz="863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63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63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63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63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10" name="AutoShape 4">
              <a:extLst>
                <a:ext uri="{FF2B5EF4-FFF2-40B4-BE49-F238E27FC236}">
                  <a16:creationId xmlns:a16="http://schemas.microsoft.com/office/drawing/2014/main" id="{AB0A97E3-AB3B-4484-9E46-FCF226FDA4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5600" y="1981789"/>
              <a:ext cx="1474787" cy="328612"/>
            </a:xfrm>
            <a:prstGeom prst="homePlate">
              <a:avLst>
                <a:gd name="adj" fmla="val 37877"/>
              </a:avLst>
            </a:pr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86384" tIns="43192" rIns="86384" bIns="43192" anchor="ctr"/>
            <a:lstStyle/>
            <a:p>
              <a:pPr defTabSz="863848" eaLnBrk="1" hangingPunct="1">
                <a:defRPr/>
              </a:pPr>
              <a:r>
                <a:rPr lang="en-US" sz="1000" b="1" dirty="0">
                  <a:solidFill>
                    <a:srgbClr val="000000"/>
                  </a:solidFill>
                </a:rPr>
                <a:t>      HR (4 months)</a:t>
              </a:r>
              <a:r>
                <a:rPr lang="en-US" sz="1000" b="1" baseline="30000" dirty="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11" name="Line 7">
              <a:extLst>
                <a:ext uri="{FF2B5EF4-FFF2-40B4-BE49-F238E27FC236}">
                  <a16:creationId xmlns:a16="http://schemas.microsoft.com/office/drawing/2014/main" id="{978F99A7-6E8A-4DC5-AEF7-239BBD4B62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74925" y="3300692"/>
              <a:ext cx="5654665" cy="1459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86384" tIns="43192" rIns="86384" bIns="43192"/>
            <a:lstStyle/>
            <a:p>
              <a:pPr defTabSz="863848" eaLnBrk="1" hangingPunct="1">
                <a:defRPr/>
              </a:pPr>
              <a:endParaRPr lang="ja-JP" altLang="en-US" sz="10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2" name="Text Box 8">
              <a:extLst>
                <a:ext uri="{FF2B5EF4-FFF2-40B4-BE49-F238E27FC236}">
                  <a16:creationId xmlns:a16="http://schemas.microsoft.com/office/drawing/2014/main" id="{468CC8C0-E306-4323-879A-CB3B0AFDE2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7066" y="3366059"/>
              <a:ext cx="458187" cy="395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6384" tIns="43192" rIns="86384" bIns="43192">
              <a:spAutoFit/>
            </a:bodyPr>
            <a:lstStyle/>
            <a:p>
              <a:pPr algn="ctr" defTabSz="863848" eaLnBrk="1" hangingPunct="1">
                <a:defRPr/>
              </a:pPr>
              <a:r>
                <a:rPr lang="en-US" altLang="ja-JP" sz="1000" b="1" dirty="0">
                  <a:solidFill>
                    <a:prstClr val="black"/>
                  </a:solidFill>
                  <a:ea typeface="ＭＳ Ｐゴシック" panose="020B0600070205080204" pitchFamily="34" charset="-128"/>
                </a:rPr>
                <a:t>Day 1</a:t>
              </a:r>
              <a:endParaRPr lang="en-US" altLang="ja-JP" sz="1000" b="1" baseline="30000" dirty="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" name="Text Box 18">
              <a:extLst>
                <a:ext uri="{FF2B5EF4-FFF2-40B4-BE49-F238E27FC236}">
                  <a16:creationId xmlns:a16="http://schemas.microsoft.com/office/drawing/2014/main" id="{CCC3D077-5980-498D-9C03-6ECF81E800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07798" y="3358004"/>
              <a:ext cx="1470025" cy="548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43192" rIns="0" bIns="43192">
              <a:spAutoFit/>
            </a:bodyPr>
            <a:lstStyle/>
            <a:p>
              <a:pPr algn="ctr" defTabSz="863848" eaLnBrk="1" hangingPunct="1">
                <a:defRPr/>
              </a:pPr>
              <a:r>
                <a:rPr lang="en-US" altLang="ja-JP" sz="1000" b="1" dirty="0">
                  <a:solidFill>
                    <a:prstClr val="black"/>
                  </a:solidFill>
                  <a:ea typeface="ＭＳ Ｐゴシック" panose="020B0600070205080204" pitchFamily="34" charset="-128"/>
                </a:rPr>
                <a:t>52 weeks</a:t>
              </a:r>
            </a:p>
            <a:p>
              <a:pPr algn="ctr" defTabSz="863848" eaLnBrk="1" hangingPunct="1">
                <a:defRPr/>
              </a:pPr>
              <a:r>
                <a:rPr lang="en-US" altLang="ja-JP" sz="1000" b="1" dirty="0">
                  <a:solidFill>
                    <a:prstClr val="black"/>
                  </a:solidFill>
                  <a:ea typeface="ＭＳ Ｐゴシック" panose="020B0600070205080204" pitchFamily="34" charset="-128"/>
                </a:rPr>
                <a:t>End of randomized phase</a:t>
              </a:r>
            </a:p>
          </p:txBody>
        </p:sp>
        <p:sp>
          <p:nvSpPr>
            <p:cNvPr id="14" name="Text Box 18">
              <a:extLst>
                <a:ext uri="{FF2B5EF4-FFF2-40B4-BE49-F238E27FC236}">
                  <a16:creationId xmlns:a16="http://schemas.microsoft.com/office/drawing/2014/main" id="{53AEF426-F5DD-4092-ADEB-5053D36B42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9717" y="3366059"/>
              <a:ext cx="898699" cy="241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6384" tIns="43192" rIns="86384" bIns="43192">
              <a:spAutoFit/>
            </a:bodyPr>
            <a:lstStyle/>
            <a:p>
              <a:pPr algn="ctr" defTabSz="863848" eaLnBrk="1" hangingPunct="1">
                <a:defRPr/>
              </a:pPr>
              <a:r>
                <a:rPr lang="en-US" altLang="ja-JP" sz="1000" b="1" dirty="0">
                  <a:solidFill>
                    <a:prstClr val="black"/>
                  </a:solidFill>
                  <a:ea typeface="ＭＳ Ｐゴシック" panose="020B0600070205080204" pitchFamily="34" charset="-128"/>
                </a:rPr>
                <a:t>24 weeks</a:t>
              </a:r>
            </a:p>
          </p:txBody>
        </p:sp>
        <p:sp>
          <p:nvSpPr>
            <p:cNvPr id="15" name="Line 11">
              <a:extLst>
                <a:ext uri="{FF2B5EF4-FFF2-40B4-BE49-F238E27FC236}">
                  <a16:creationId xmlns:a16="http://schemas.microsoft.com/office/drawing/2014/main" id="{E9D99028-ABB0-48FC-B5F8-9125B9D272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6637" y="3315289"/>
              <a:ext cx="0" cy="952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86384" tIns="43192" rIns="86384" bIns="43192"/>
            <a:lstStyle/>
            <a:p>
              <a:pPr defTabSz="863848" eaLnBrk="1" hangingPunct="1">
                <a:defRPr/>
              </a:pPr>
              <a:endParaRPr lang="ja-JP" altLang="en-US" sz="10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6" name="AutoShape 4">
              <a:extLst>
                <a:ext uri="{FF2B5EF4-FFF2-40B4-BE49-F238E27FC236}">
                  <a16:creationId xmlns:a16="http://schemas.microsoft.com/office/drawing/2014/main" id="{746E720A-12DF-4107-AB4B-474A13B5ED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2487" y="2407239"/>
              <a:ext cx="2517775" cy="328612"/>
            </a:xfrm>
            <a:prstGeom prst="homePlate">
              <a:avLst>
                <a:gd name="adj" fmla="val 37919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86384" tIns="43192" rIns="86384" bIns="43192" anchor="ctr"/>
            <a:lstStyle>
              <a:lvl1pPr defTabSz="863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63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63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63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63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000" b="1" dirty="0">
                  <a:solidFill>
                    <a:srgbClr val="FFFFFF"/>
                  </a:solidFill>
                </a:rPr>
                <a:t>     DTG (50 mg QD) + 2 NRTIs </a:t>
              </a:r>
            </a:p>
          </p:txBody>
        </p:sp>
        <p:sp>
          <p:nvSpPr>
            <p:cNvPr id="17" name="Text Box 15">
              <a:extLst>
                <a:ext uri="{FF2B5EF4-FFF2-40B4-BE49-F238E27FC236}">
                  <a16:creationId xmlns:a16="http://schemas.microsoft.com/office/drawing/2014/main" id="{038F9D5E-BC9C-4D03-915B-488236D658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9268" y="3556986"/>
              <a:ext cx="1682750" cy="5488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86384" tIns="43192" rIns="86384" bIns="43192">
              <a:spAutoFit/>
            </a:bodyPr>
            <a:lstStyle/>
            <a:p>
              <a:pPr algn="ctr" defTabSz="863848" eaLnBrk="1" hangingPunct="1">
                <a:defRPr/>
              </a:pPr>
              <a:r>
                <a:rPr lang="en-AU" altLang="ja-JP" sz="1000" dirty="0">
                  <a:solidFill>
                    <a:prstClr val="black"/>
                  </a:solidFill>
                  <a:ea typeface="ＭＳ Ｐゴシック" panose="020B0600070205080204" pitchFamily="34" charset="-128"/>
                </a:rPr>
                <a:t>Interim analysis: </a:t>
              </a:r>
              <a:br>
                <a:rPr lang="en-AU" altLang="ja-JP" sz="1000" dirty="0">
                  <a:solidFill>
                    <a:prstClr val="black"/>
                  </a:solidFill>
                  <a:ea typeface="ＭＳ Ｐゴシック" panose="020B0600070205080204" pitchFamily="34" charset="-128"/>
                </a:rPr>
              </a:br>
              <a:r>
                <a:rPr lang="en-AU" altLang="ja-JP" sz="1000" dirty="0">
                  <a:solidFill>
                    <a:prstClr val="black"/>
                  </a:solidFill>
                  <a:ea typeface="ＭＳ Ｐゴシック" panose="020B0600070205080204" pitchFamily="34" charset="-128"/>
                </a:rPr>
                <a:t>% &lt;</a:t>
              </a:r>
              <a:r>
                <a:rPr lang="en-AU" altLang="ja-JP" sz="1000" dirty="0">
                  <a:ea typeface="ＭＳ Ｐゴシック" panose="020B0600070205080204" pitchFamily="34" charset="-128"/>
                </a:rPr>
                <a:t>50 copies</a:t>
              </a:r>
              <a:r>
                <a:rPr lang="en-AU" altLang="ja-JP" sz="1000" dirty="0">
                  <a:solidFill>
                    <a:prstClr val="black"/>
                  </a:solidFill>
                  <a:ea typeface="ＭＳ Ｐゴシック" panose="020B0600070205080204" pitchFamily="34" charset="-128"/>
                </a:rPr>
                <a:t>/mL </a:t>
              </a:r>
              <a:br>
                <a:rPr lang="en-AU" altLang="ja-JP" sz="1000" dirty="0">
                  <a:solidFill>
                    <a:prstClr val="black"/>
                  </a:solidFill>
                  <a:ea typeface="ＭＳ Ｐゴシック" panose="020B0600070205080204" pitchFamily="34" charset="-128"/>
                </a:rPr>
              </a:br>
              <a:r>
                <a:rPr lang="en-AU" altLang="ja-JP" sz="1000" dirty="0">
                  <a:solidFill>
                    <a:prstClr val="black"/>
                  </a:solidFill>
                  <a:ea typeface="ＭＳ Ｐゴシック" panose="020B0600070205080204" pitchFamily="34" charset="-128"/>
                </a:rPr>
                <a:t>(</a:t>
              </a:r>
              <a:r>
                <a:rPr lang="en-AU" altLang="ja-JP" sz="1000" dirty="0">
                  <a:ea typeface="ＭＳ Ｐゴシック" panose="020B0600070205080204" pitchFamily="34" charset="-128"/>
                </a:rPr>
                <a:t>modified S</a:t>
              </a:r>
              <a:r>
                <a:rPr lang="en-AU" altLang="ja-JP" sz="1000" dirty="0">
                  <a:solidFill>
                    <a:prstClr val="black"/>
                  </a:solidFill>
                  <a:ea typeface="ＭＳ Ｐゴシック" panose="020B0600070205080204" pitchFamily="34" charset="-128"/>
                </a:rPr>
                <a:t>napshot)</a:t>
              </a:r>
            </a:p>
          </p:txBody>
        </p:sp>
        <p:sp>
          <p:nvSpPr>
            <p:cNvPr id="18" name="Text Box 15">
              <a:extLst>
                <a:ext uri="{FF2B5EF4-FFF2-40B4-BE49-F238E27FC236}">
                  <a16:creationId xmlns:a16="http://schemas.microsoft.com/office/drawing/2014/main" id="{8D1B0F57-1FD7-4972-8B9F-70E5EF0FB5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3440" y="3890361"/>
              <a:ext cx="1558740" cy="46166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863848" eaLnBrk="1" hangingPunct="1">
                <a:defRPr/>
              </a:pPr>
              <a:r>
                <a:rPr lang="en-AU" altLang="ja-JP" sz="1000" dirty="0">
                  <a:solidFill>
                    <a:prstClr val="black"/>
                  </a:solidFill>
                  <a:ea typeface="ＭＳ Ｐゴシック" panose="020B0600070205080204" pitchFamily="34" charset="-128"/>
                </a:rPr>
                <a:t>Primary endpoint at </a:t>
              </a:r>
              <a:br>
                <a:rPr lang="en-AU" altLang="ja-JP" sz="1000" dirty="0">
                  <a:solidFill>
                    <a:prstClr val="black"/>
                  </a:solidFill>
                  <a:ea typeface="ＭＳ Ｐゴシック" panose="020B0600070205080204" pitchFamily="34" charset="-128"/>
                </a:rPr>
              </a:br>
              <a:r>
                <a:rPr lang="en-AU" altLang="ja-JP" sz="1000" dirty="0">
                  <a:ea typeface="ＭＳ Ｐゴシック" panose="020B0600070205080204" pitchFamily="34" charset="-128"/>
                </a:rPr>
                <a:t>Week 48: % &lt;50 copies/mL</a:t>
              </a:r>
            </a:p>
            <a:p>
              <a:pPr algn="ctr" defTabSz="863848" eaLnBrk="1" hangingPunct="1">
                <a:defRPr/>
              </a:pPr>
              <a:r>
                <a:rPr lang="en-AU" altLang="ja-JP" sz="1000" dirty="0">
                  <a:ea typeface="ＭＳ Ｐゴシック" panose="020B0600070205080204" pitchFamily="34" charset="-128"/>
                </a:rPr>
                <a:t> (modified Snapshot</a:t>
              </a:r>
              <a:r>
                <a:rPr lang="en-AU" altLang="ja-JP" sz="1000" dirty="0">
                  <a:solidFill>
                    <a:prstClr val="black"/>
                  </a:solidFill>
                  <a:ea typeface="ＭＳ Ｐゴシック" panose="020B0600070205080204" pitchFamily="34" charset="-128"/>
                </a:rPr>
                <a:t>)</a:t>
              </a:r>
            </a:p>
          </p:txBody>
        </p:sp>
        <p:sp>
          <p:nvSpPr>
            <p:cNvPr id="19" name="AutoShape 4">
              <a:extLst>
                <a:ext uri="{FF2B5EF4-FFF2-40B4-BE49-F238E27FC236}">
                  <a16:creationId xmlns:a16="http://schemas.microsoft.com/office/drawing/2014/main" id="{AD2749F5-6066-4EC6-9835-715DD34F04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6037" y="2407239"/>
              <a:ext cx="2243138" cy="328612"/>
            </a:xfrm>
            <a:prstGeom prst="homePlate">
              <a:avLst>
                <a:gd name="adj" fmla="val 37891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86384" tIns="43192" rIns="86384" bIns="43192" anchor="ctr"/>
            <a:lstStyle>
              <a:lvl1pPr defTabSz="863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63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63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63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63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000" b="1" dirty="0">
                  <a:solidFill>
                    <a:srgbClr val="FFFFFF"/>
                  </a:solidFill>
                </a:rPr>
                <a:t>DTG (50 mg BID) + 2 NRTIs (n=69)</a:t>
              </a:r>
            </a:p>
          </p:txBody>
        </p:sp>
        <p:sp>
          <p:nvSpPr>
            <p:cNvPr id="20" name="AutoShape 4">
              <a:extLst>
                <a:ext uri="{FF2B5EF4-FFF2-40B4-BE49-F238E27FC236}">
                  <a16:creationId xmlns:a16="http://schemas.microsoft.com/office/drawing/2014/main" id="{97F1C926-1FEB-44A6-B144-91F72C620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6037" y="2850151"/>
              <a:ext cx="4605338" cy="328613"/>
            </a:xfrm>
            <a:prstGeom prst="homePlate">
              <a:avLst>
                <a:gd name="adj" fmla="val 37891"/>
              </a:avLst>
            </a:prstGeom>
            <a:solidFill>
              <a:srgbClr val="00B050"/>
            </a:solidFill>
            <a:ln w="3175">
              <a:solidFill>
                <a:schemeClr val="bg1"/>
              </a:solidFill>
            </a:ln>
            <a:extLst/>
          </p:spPr>
          <p:txBody>
            <a:bodyPr wrap="none" lIns="86384" tIns="43192" rIns="86384" bIns="43192" anchor="ctr"/>
            <a:lstStyle>
              <a:lvl1pPr defTabSz="863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63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63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63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63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000" b="1" dirty="0">
                  <a:solidFill>
                    <a:srgbClr val="FFFFFF"/>
                  </a:solidFill>
                </a:rPr>
                <a:t>EFV (600 mg QD) + 2 NRTIs (n=44)</a:t>
              </a:r>
            </a:p>
          </p:txBody>
        </p:sp>
        <p:sp>
          <p:nvSpPr>
            <p:cNvPr id="21" name="Text Box 17">
              <a:extLst>
                <a:ext uri="{FF2B5EF4-FFF2-40B4-BE49-F238E27FC236}">
                  <a16:creationId xmlns:a16="http://schemas.microsoft.com/office/drawing/2014/main" id="{0A09DC74-A757-4D89-8D64-241C107D46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529" y="1989252"/>
              <a:ext cx="652458" cy="318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6384" tIns="43192" rIns="86384" bIns="43192">
              <a:spAutoFit/>
            </a:bodyPr>
            <a:lstStyle/>
            <a:p>
              <a:pPr algn="ctr" defTabSz="863848" eaLnBrk="1" hangingPunct="1">
                <a:lnSpc>
                  <a:spcPts val="900"/>
                </a:lnSpc>
                <a:defRPr/>
              </a:pPr>
              <a:r>
                <a:rPr lang="en-US" altLang="ja-JP" sz="1000" b="1" dirty="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TB </a:t>
              </a:r>
            </a:p>
            <a:p>
              <a:pPr algn="ctr" defTabSz="863848" eaLnBrk="1" hangingPunct="1">
                <a:lnSpc>
                  <a:spcPts val="900"/>
                </a:lnSpc>
                <a:defRPr/>
              </a:pPr>
              <a:r>
                <a:rPr lang="en-US" altLang="ja-JP" sz="1000" b="1" dirty="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therapy</a:t>
              </a:r>
            </a:p>
          </p:txBody>
        </p:sp>
        <p:sp>
          <p:nvSpPr>
            <p:cNvPr id="22" name="AutoShape 2">
              <a:extLst>
                <a:ext uri="{FF2B5EF4-FFF2-40B4-BE49-F238E27FC236}">
                  <a16:creationId xmlns:a16="http://schemas.microsoft.com/office/drawing/2014/main" id="{EA6B8459-1219-4EFE-B1DF-7BA1821CA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504" y="2416686"/>
              <a:ext cx="1644650" cy="754778"/>
            </a:xfrm>
            <a:prstGeom prst="rightArrow">
              <a:avLst>
                <a:gd name="adj1" fmla="val 71981"/>
                <a:gd name="adj2" fmla="val 65033"/>
              </a:avLst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86384" tIns="43192" rIns="86384" bIns="43192" anchor="ctr"/>
            <a:lstStyle/>
            <a:p>
              <a:pPr defTabSz="863848" eaLnBrk="1" hangingPunct="1">
                <a:defRPr/>
              </a:pPr>
              <a:endParaRPr lang="en-US" sz="1000" b="1" dirty="0">
                <a:solidFill>
                  <a:srgbClr val="FFFFFF"/>
                </a:solidFill>
              </a:endParaRPr>
            </a:p>
            <a:p>
              <a:pPr defTabSz="863848" eaLnBrk="1" hangingPunct="1">
                <a:defRPr/>
              </a:pPr>
              <a:r>
                <a:rPr lang="en-US" sz="1000" b="1" dirty="0">
                  <a:solidFill>
                    <a:srgbClr val="000000"/>
                  </a:solidFill>
                </a:rPr>
                <a:t>HIV/TB co-infected</a:t>
              </a:r>
            </a:p>
            <a:p>
              <a:pPr defTabSz="863848" eaLnBrk="1" hangingPunct="1">
                <a:defRPr/>
              </a:pPr>
              <a:r>
                <a:rPr lang="en-US" sz="1000" b="1" dirty="0">
                  <a:solidFill>
                    <a:srgbClr val="000000"/>
                  </a:solidFill>
                </a:rPr>
                <a:t>ART-naive adults</a:t>
              </a:r>
            </a:p>
            <a:p>
              <a:pPr defTabSz="863848" eaLnBrk="1" hangingPunct="1">
                <a:defRPr/>
              </a:pPr>
              <a:endParaRPr lang="en-US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25" name="Text Box 18">
              <a:extLst>
                <a:ext uri="{FF2B5EF4-FFF2-40B4-BE49-F238E27FC236}">
                  <a16:creationId xmlns:a16="http://schemas.microsoft.com/office/drawing/2014/main" id="{C121D1BA-D5A1-42D5-8680-533EF13525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4400" y="1684702"/>
              <a:ext cx="1447796" cy="548892"/>
            </a:xfrm>
            <a:prstGeom prst="rect">
              <a:avLst/>
            </a:prstGeom>
            <a:solidFill>
              <a:srgbClr val="002F5F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86384" tIns="43192" rIns="86384" bIns="43192">
              <a:spAutoFit/>
            </a:bodyPr>
            <a:lstStyle/>
            <a:p>
              <a:pPr defTabSz="863848" eaLnBrk="1" hangingPunct="1">
                <a:lnSpc>
                  <a:spcPts val="900"/>
                </a:lnSpc>
                <a:defRPr/>
              </a:pPr>
              <a:r>
                <a:rPr lang="en-US" altLang="ja-JP" sz="1000" b="1" dirty="0">
                  <a:solidFill>
                    <a:schemeClr val="bg1"/>
                  </a:solidFill>
                  <a:ea typeface="ＭＳ Ｐゴシック" panose="020B0600070205080204" pitchFamily="34" charset="-128"/>
                </a:rPr>
                <a:t>DTG dose switch</a:t>
              </a:r>
            </a:p>
            <a:p>
              <a:pPr defTabSz="863848" eaLnBrk="1" hangingPunct="1">
                <a:lnSpc>
                  <a:spcPts val="900"/>
                </a:lnSpc>
                <a:defRPr/>
              </a:pPr>
              <a:r>
                <a:rPr lang="en-US" altLang="ja-JP" sz="1000" b="1" dirty="0">
                  <a:solidFill>
                    <a:schemeClr val="bg1"/>
                  </a:solidFill>
                  <a:ea typeface="ＭＳ Ｐゴシック" panose="020B0600070205080204" pitchFamily="34" charset="-128"/>
                </a:rPr>
                <a:t>2 weeks post-completion of TB treatment</a:t>
              </a:r>
              <a:endParaRPr lang="en-US" altLang="ja-JP" sz="1000" b="1" dirty="0">
                <a:solidFill>
                  <a:schemeClr val="bg1"/>
                </a:solidFill>
                <a:highlight>
                  <a:srgbClr val="FFFF00"/>
                </a:highlight>
                <a:ea typeface="ＭＳ Ｐゴシック" panose="020B0600070205080204" pitchFamily="34" charset="-128"/>
              </a:endParaRPr>
            </a:p>
          </p:txBody>
        </p:sp>
        <p:sp>
          <p:nvSpPr>
            <p:cNvPr id="26" name="Text Box 18">
              <a:extLst>
                <a:ext uri="{FF2B5EF4-FFF2-40B4-BE49-F238E27FC236}">
                  <a16:creationId xmlns:a16="http://schemas.microsoft.com/office/drawing/2014/main" id="{DD6E1A64-444A-4A6F-BAC9-5075A63C41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9520" y="3366059"/>
              <a:ext cx="1022444" cy="548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6384" tIns="43192" rIns="86384" bIns="43192">
              <a:spAutoFit/>
            </a:bodyPr>
            <a:lstStyle/>
            <a:p>
              <a:pPr algn="ctr" defTabSz="863848" eaLnBrk="1" hangingPunct="1">
                <a:defRPr/>
              </a:pPr>
              <a:r>
                <a:rPr lang="en-US" altLang="ja-JP" sz="1000" b="1" dirty="0">
                  <a:solidFill>
                    <a:prstClr val="black"/>
                  </a:solidFill>
                  <a:ea typeface="ＭＳ Ｐゴシック" panose="020B0600070205080204" pitchFamily="34" charset="-128"/>
                </a:rPr>
                <a:t>Screening</a:t>
              </a:r>
            </a:p>
            <a:p>
              <a:pPr algn="ctr" defTabSz="863848" eaLnBrk="1" hangingPunct="1">
                <a:defRPr/>
              </a:pPr>
              <a:r>
                <a:rPr lang="en-US" altLang="ja-JP" sz="1000" b="1" dirty="0">
                  <a:solidFill>
                    <a:prstClr val="black"/>
                  </a:solidFill>
                  <a:ea typeface="ＭＳ Ｐゴシック" panose="020B0600070205080204" pitchFamily="34" charset="-128"/>
                </a:rPr>
                <a:t> −28 to −14 days</a:t>
              </a:r>
            </a:p>
          </p:txBody>
        </p:sp>
        <p:sp>
          <p:nvSpPr>
            <p:cNvPr id="27" name="Line 7">
              <a:extLst>
                <a:ext uri="{FF2B5EF4-FFF2-40B4-BE49-F238E27FC236}">
                  <a16:creationId xmlns:a16="http://schemas.microsoft.com/office/drawing/2014/main" id="{3E3AF0F9-CBA4-41DE-9F13-BC318BE563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57393" y="3315289"/>
              <a:ext cx="102242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86384" tIns="43192" rIns="86384" bIns="43192"/>
            <a:lstStyle/>
            <a:p>
              <a:pPr defTabSz="863848" eaLnBrk="1" hangingPunct="1">
                <a:defRPr/>
              </a:pPr>
              <a:endParaRPr lang="ja-JP" altLang="en-US" sz="10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8" name="Line 11">
              <a:extLst>
                <a:ext uri="{FF2B5EF4-FFF2-40B4-BE49-F238E27FC236}">
                  <a16:creationId xmlns:a16="http://schemas.microsoft.com/office/drawing/2014/main" id="{2B3C0DAE-243D-4FFC-A0E2-E4CE876FC4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51110" y="3312674"/>
              <a:ext cx="0" cy="952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86384" tIns="43192" rIns="86384" bIns="43192"/>
            <a:lstStyle/>
            <a:p>
              <a:pPr defTabSz="863848" eaLnBrk="1" hangingPunct="1">
                <a:defRPr/>
              </a:pPr>
              <a:endParaRPr lang="ja-JP" altLang="en-US" sz="10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9" name="Line 11">
              <a:extLst>
                <a:ext uri="{FF2B5EF4-FFF2-40B4-BE49-F238E27FC236}">
                  <a16:creationId xmlns:a16="http://schemas.microsoft.com/office/drawing/2014/main" id="{513596F5-0971-44C4-A977-0A4B3648EC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2848" y="3315332"/>
              <a:ext cx="0" cy="952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86384" tIns="43192" rIns="86384" bIns="43192"/>
            <a:lstStyle/>
            <a:p>
              <a:pPr defTabSz="863848" eaLnBrk="1" hangingPunct="1">
                <a:defRPr/>
              </a:pPr>
              <a:endParaRPr lang="ja-JP" altLang="en-US" sz="10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cxnSp>
          <p:nvCxnSpPr>
            <p:cNvPr id="30" name="Straight Connector 53">
              <a:extLst>
                <a:ext uri="{FF2B5EF4-FFF2-40B4-BE49-F238E27FC236}">
                  <a16:creationId xmlns:a16="http://schemas.microsoft.com/office/drawing/2014/main" id="{5FB65DC5-4442-44BC-8F77-E8395F1CAF5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586037" y="2308340"/>
              <a:ext cx="0" cy="1006949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" name="AutoShape 4">
              <a:extLst>
                <a:ext uri="{FF2B5EF4-FFF2-40B4-BE49-F238E27FC236}">
                  <a16:creationId xmlns:a16="http://schemas.microsoft.com/office/drawing/2014/main" id="{054E19AB-BB68-45DE-BC22-6C20A0A98C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1650" y="1981789"/>
              <a:ext cx="1270876" cy="328612"/>
            </a:xfrm>
            <a:prstGeom prst="homePlate">
              <a:avLst>
                <a:gd name="adj" fmla="val 37877"/>
              </a:avLst>
            </a:prstGeom>
            <a:solidFill>
              <a:schemeClr val="accent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86384" tIns="43192" rIns="86384" bIns="43192" anchor="ctr"/>
            <a:lstStyle/>
            <a:p>
              <a:pPr defTabSz="863848" eaLnBrk="1" hangingPunct="1">
                <a:defRPr/>
              </a:pPr>
              <a:r>
                <a:rPr lang="en-US" sz="1000" b="1" dirty="0">
                  <a:solidFill>
                    <a:prstClr val="white"/>
                  </a:solidFill>
                </a:rPr>
                <a:t>HRZE (2 months)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2265DAE3-F030-49DA-9126-7380E21AAC72}"/>
                </a:ext>
              </a:extLst>
            </p:cNvPr>
            <p:cNvCxnSpPr>
              <a:cxnSpLocks/>
            </p:cNvCxnSpPr>
            <p:nvPr/>
          </p:nvCxnSpPr>
          <p:spPr>
            <a:xfrm>
              <a:off x="4738687" y="1874981"/>
              <a:ext cx="0" cy="525463"/>
            </a:xfrm>
            <a:prstGeom prst="straightConnector1">
              <a:avLst/>
            </a:prstGeom>
            <a:ln>
              <a:solidFill>
                <a:srgbClr val="002F5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 Box 18">
              <a:extLst>
                <a:ext uri="{FF2B5EF4-FFF2-40B4-BE49-F238E27FC236}">
                  <a16:creationId xmlns:a16="http://schemas.microsoft.com/office/drawing/2014/main" id="{06E0FEDE-2995-40E8-82D9-11519166F9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1711" y="3358004"/>
              <a:ext cx="1022444" cy="395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6384" tIns="43192" rIns="86384" bIns="43192">
              <a:spAutoFit/>
            </a:bodyPr>
            <a:lstStyle/>
            <a:p>
              <a:pPr algn="ctr" defTabSz="863848" eaLnBrk="1" hangingPunct="1">
                <a:defRPr/>
              </a:pPr>
              <a:r>
                <a:rPr lang="en-US" altLang="ja-JP" sz="1000" b="1" dirty="0">
                  <a:ea typeface="ＭＳ Ｐゴシック" panose="020B0600070205080204" pitchFamily="34" charset="-128"/>
                </a:rPr>
                <a:t>Continuation</a:t>
              </a:r>
            </a:p>
            <a:p>
              <a:pPr algn="ctr" defTabSz="863848" eaLnBrk="1" hangingPunct="1">
                <a:defRPr/>
              </a:pPr>
              <a:r>
                <a:rPr lang="en-US" altLang="ja-JP" sz="1000" b="1" dirty="0">
                  <a:ea typeface="ＭＳ Ｐゴシック" panose="020B0600070205080204" pitchFamily="34" charset="-128"/>
                </a:rPr>
                <a:t>Phase (ART)</a:t>
              </a:r>
            </a:p>
          </p:txBody>
        </p:sp>
      </p:grpSp>
      <p:sp>
        <p:nvSpPr>
          <p:cNvPr id="36" name="Text Placeholder 29">
            <a:extLst>
              <a:ext uri="{FF2B5EF4-FFF2-40B4-BE49-F238E27FC236}">
                <a16:creationId xmlns:a16="http://schemas.microsoft.com/office/drawing/2014/main" id="{C199E617-61D4-46F5-BA9B-497B0A7712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3400" y="6294438"/>
            <a:ext cx="8358188" cy="182562"/>
          </a:xfrm>
        </p:spPr>
        <p:txBody>
          <a:bodyPr/>
          <a:lstStyle/>
          <a:p>
            <a:r>
              <a:rPr lang="en-US" altLang="en-US" dirty="0"/>
              <a:t>Dooley et al. 22nd International AIDS Conference; Amsterdam, the Netherlands. Slides TUAB0206.</a:t>
            </a:r>
          </a:p>
        </p:txBody>
      </p:sp>
    </p:spTree>
    <p:extLst>
      <p:ext uri="{BB962C8B-B14F-4D97-AF65-F5344CB8AC3E}">
        <p14:creationId xmlns:p14="http://schemas.microsoft.com/office/powerpoint/2010/main" val="1020006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4">
            <a:extLst>
              <a:ext uri="{FF2B5EF4-FFF2-40B4-BE49-F238E27FC236}">
                <a16:creationId xmlns:a16="http://schemas.microsoft.com/office/drawing/2014/main" id="{C081A50F-4CA0-4529-80B3-F6CE6E7F6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1600" b="1" dirty="0"/>
              <a:t>Primary Endpoint</a:t>
            </a:r>
          </a:p>
          <a:p>
            <a:pPr lvl="1"/>
            <a:r>
              <a:rPr lang="en-GB" altLang="en-US" sz="1400" dirty="0"/>
              <a:t>Proportion of DTG-treated participants with plasma HIV-1 RNA &lt;50 copies/mL at Week 48 using the modified FDA snapshot algorithm</a:t>
            </a:r>
            <a:r>
              <a:rPr lang="en-GB" altLang="en-US" sz="1400" baseline="30000" dirty="0"/>
              <a:t>a</a:t>
            </a:r>
            <a:r>
              <a:rPr lang="en-GB" altLang="en-US" sz="1400" dirty="0"/>
              <a:t> in the ITT-E population</a:t>
            </a:r>
          </a:p>
          <a:p>
            <a:pPr>
              <a:spcBef>
                <a:spcPts val="1200"/>
              </a:spcBef>
            </a:pPr>
            <a:r>
              <a:rPr lang="en-GB" altLang="en-US" sz="1600" b="1" dirty="0"/>
              <a:t>Secondary Endpoints</a:t>
            </a:r>
          </a:p>
          <a:p>
            <a:pPr lvl="1"/>
            <a:r>
              <a:rPr lang="en-GB" sz="1400" dirty="0"/>
              <a:t>Proportion of </a:t>
            </a:r>
            <a:r>
              <a:rPr lang="en-GB" altLang="en-US" sz="1400" dirty="0"/>
              <a:t>participants </a:t>
            </a:r>
            <a:r>
              <a:rPr lang="en-GB" sz="1400" dirty="0"/>
              <a:t>with plasma HIV-1 RNA &lt;50 copies/mL at Week 24 using the modified FDA snapshot algorithm</a:t>
            </a:r>
            <a:r>
              <a:rPr lang="en-GB" altLang="en-US" sz="1400" baseline="30000" dirty="0"/>
              <a:t>a</a:t>
            </a:r>
            <a:r>
              <a:rPr lang="en-GB" sz="1400" dirty="0"/>
              <a:t> in the ITT</a:t>
            </a:r>
            <a:r>
              <a:rPr lang="en-US" sz="1400" dirty="0"/>
              <a:t>-</a:t>
            </a:r>
            <a:r>
              <a:rPr lang="en-GB" sz="1400" dirty="0"/>
              <a:t>E population</a:t>
            </a:r>
          </a:p>
          <a:p>
            <a:pPr lvl="1"/>
            <a:r>
              <a:rPr lang="en-GB" sz="1400" dirty="0"/>
              <a:t>Proportion of EFV-treated </a:t>
            </a:r>
            <a:r>
              <a:rPr lang="en-GB" altLang="en-US" sz="1400" dirty="0"/>
              <a:t>participants</a:t>
            </a:r>
            <a:r>
              <a:rPr lang="en-GB" sz="1400" dirty="0"/>
              <a:t> with plasma HIV-1 RNA &lt;50 copies/mL at Week 48 using the modified FDA snapshot algorithm</a:t>
            </a:r>
            <a:r>
              <a:rPr lang="en-GB" altLang="en-US" sz="1400" baseline="30000" dirty="0"/>
              <a:t>a</a:t>
            </a:r>
            <a:r>
              <a:rPr lang="en-GB" sz="1400" dirty="0"/>
              <a:t> in the ITT</a:t>
            </a:r>
            <a:r>
              <a:rPr lang="en-US" sz="1400" dirty="0"/>
              <a:t>-</a:t>
            </a:r>
            <a:r>
              <a:rPr lang="en-GB" sz="1400" dirty="0"/>
              <a:t>E population</a:t>
            </a:r>
          </a:p>
          <a:p>
            <a:pPr lvl="1"/>
            <a:r>
              <a:rPr lang="en-GB" sz="1400" dirty="0"/>
              <a:t>Changes from baseline in CD4+ cell counts at Week 24 and Week 48</a:t>
            </a:r>
          </a:p>
          <a:p>
            <a:pPr lvl="1"/>
            <a:r>
              <a:rPr lang="en-US" sz="1400" dirty="0"/>
              <a:t>Incidence and severity of all AEs, SAEs, and laboratory abnormalities</a:t>
            </a:r>
          </a:p>
          <a:p>
            <a:pPr lvl="1"/>
            <a:r>
              <a:rPr lang="en-US" sz="1400" dirty="0"/>
              <a:t>Proportion of </a:t>
            </a:r>
            <a:r>
              <a:rPr lang="en-GB" altLang="en-US" sz="1400" dirty="0"/>
              <a:t>participants</a:t>
            </a:r>
            <a:r>
              <a:rPr lang="en-US" sz="1400" dirty="0"/>
              <a:t> with TB- and non–TB-associated IRIS as assessed by the IRIS independent adjudication panel</a:t>
            </a:r>
          </a:p>
          <a:p>
            <a:pPr lvl="1"/>
            <a:r>
              <a:rPr lang="en-US" sz="1400" dirty="0"/>
              <a:t>Incidence of treatment-emergent genotypic and phenotypic resistance to DTG, EFV, and other on-study ART in </a:t>
            </a:r>
            <a:r>
              <a:rPr lang="en-GB" altLang="en-US" sz="1400" dirty="0"/>
              <a:t>participants</a:t>
            </a:r>
            <a:r>
              <a:rPr lang="en-US" sz="1400" dirty="0"/>
              <a:t> meeting confirmed virologic withdrawal criteria</a:t>
            </a:r>
          </a:p>
          <a:p>
            <a:pPr>
              <a:spcBef>
                <a:spcPts val="1200"/>
              </a:spcBef>
            </a:pPr>
            <a:r>
              <a:rPr lang="en-GB" altLang="en-US" sz="1600" b="1" dirty="0"/>
              <a:t>Tertiary Endpoint</a:t>
            </a:r>
          </a:p>
          <a:p>
            <a:pPr lvl="1"/>
            <a:r>
              <a:rPr lang="en-US" sz="1400" dirty="0"/>
              <a:t>TB treatment success (using the WHO definition [2014]) </a:t>
            </a:r>
            <a:endParaRPr lang="en-GB" sz="1400" dirty="0"/>
          </a:p>
          <a:p>
            <a:pPr lvl="1"/>
            <a:endParaRPr lang="en-GB" sz="1400" dirty="0"/>
          </a:p>
        </p:txBody>
      </p:sp>
      <p:sp>
        <p:nvSpPr>
          <p:cNvPr id="17411" name="Title 25">
            <a:extLst>
              <a:ext uri="{FF2B5EF4-FFF2-40B4-BE49-F238E27FC236}">
                <a16:creationId xmlns:a16="http://schemas.microsoft.com/office/drawing/2014/main" id="{C43871A8-FC5F-4498-8588-587C19801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Study Endpoints</a:t>
            </a:r>
          </a:p>
        </p:txBody>
      </p:sp>
      <p:sp>
        <p:nvSpPr>
          <p:cNvPr id="10" name="Text Placeholder 29">
            <a:extLst>
              <a:ext uri="{FF2B5EF4-FFF2-40B4-BE49-F238E27FC236}">
                <a16:creationId xmlns:a16="http://schemas.microsoft.com/office/drawing/2014/main" id="{B5E381DF-5617-4B80-A48D-4339E7DD65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dirty="0"/>
              <a:t>Dooley et al. 22nd International AIDS Conference; Amsterdam, the Netherlands. Slides TUAB0206.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F70D21F-1FD2-4273-8103-E9C12DE0BD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US" baseline="30000" dirty="0" err="1"/>
              <a:t>a</a:t>
            </a:r>
            <a:r>
              <a:rPr lang="en-US" altLang="en-US" dirty="0" err="1"/>
              <a:t>Modified</a:t>
            </a:r>
            <a:r>
              <a:rPr lang="en-US" altLang="en-US" dirty="0"/>
              <a:t> FDA snapshot: NRTI switch for tolerability not counted as failure.</a:t>
            </a:r>
          </a:p>
        </p:txBody>
      </p:sp>
    </p:spTree>
    <p:extLst>
      <p:ext uri="{BB962C8B-B14F-4D97-AF65-F5344CB8AC3E}">
        <p14:creationId xmlns:p14="http://schemas.microsoft.com/office/powerpoint/2010/main" val="1757885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25">
            <a:extLst>
              <a:ext uri="{FF2B5EF4-FFF2-40B4-BE49-F238E27FC236}">
                <a16:creationId xmlns:a16="http://schemas.microsoft.com/office/drawing/2014/main" id="{C43871A8-FC5F-4498-8588-587C19801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52400"/>
            <a:ext cx="7543800" cy="838200"/>
          </a:xfrm>
        </p:spPr>
        <p:txBody>
          <a:bodyPr/>
          <a:lstStyle/>
          <a:p>
            <a:r>
              <a:rPr lang="en-US" altLang="en-US" sz="2800" dirty="0"/>
              <a:t>INSPIRING Global Enrollment (N=113)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7CDFFC-185E-4B05-806F-1F38FC98BB0E}"/>
              </a:ext>
            </a:extLst>
          </p:cNvPr>
          <p:cNvGrpSpPr/>
          <p:nvPr/>
        </p:nvGrpSpPr>
        <p:grpSpPr>
          <a:xfrm>
            <a:off x="364137" y="1417177"/>
            <a:ext cx="8415726" cy="4530725"/>
            <a:chOff x="361124" y="1296413"/>
            <a:chExt cx="8415726" cy="4530725"/>
          </a:xfrm>
        </p:grpSpPr>
        <p:graphicFrame>
          <p:nvGraphicFramePr>
            <p:cNvPr id="6" name="Content Placeholder 5">
              <a:extLst>
                <a:ext uri="{FF2B5EF4-FFF2-40B4-BE49-F238E27FC236}">
                  <a16:creationId xmlns:a16="http://schemas.microsoft.com/office/drawing/2014/main" id="{0E91997F-FABE-4AFA-8F7C-B6430CC6C1F9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01518569"/>
                </p:ext>
              </p:extLst>
            </p:nvPr>
          </p:nvGraphicFramePr>
          <p:xfrm>
            <a:off x="361124" y="1296413"/>
            <a:ext cx="8415726" cy="4530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C55A67D-8068-4F8D-A37E-0DE068150CB0}"/>
                </a:ext>
              </a:extLst>
            </p:cNvPr>
            <p:cNvSpPr txBox="1"/>
            <p:nvPr/>
          </p:nvSpPr>
          <p:spPr>
            <a:xfrm>
              <a:off x="5102388" y="1828800"/>
              <a:ext cx="3276600" cy="9771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GB" sz="1400" b="1" dirty="0"/>
                <a:t>Total number of sites:</a:t>
              </a:r>
              <a:r>
                <a:rPr lang="en-GB" sz="1400" dirty="0"/>
                <a:t> 37</a:t>
              </a:r>
            </a:p>
            <a:p>
              <a:pPr>
                <a:spcAft>
                  <a:spcPts val="300"/>
                </a:spcAft>
              </a:pPr>
              <a:r>
                <a:rPr lang="en-GB" sz="1400" b="1" dirty="0"/>
                <a:t>First participant/First visit: </a:t>
              </a:r>
              <a:r>
                <a:rPr lang="en-GB" sz="1400" dirty="0"/>
                <a:t>23/1/2015</a:t>
              </a:r>
            </a:p>
            <a:p>
              <a:pPr>
                <a:spcAft>
                  <a:spcPts val="300"/>
                </a:spcAft>
              </a:pPr>
              <a:r>
                <a:rPr lang="en-GB" sz="1400" b="1" dirty="0"/>
                <a:t>Last participant/First visit:</a:t>
              </a:r>
              <a:r>
                <a:rPr lang="en-GB" sz="1400" dirty="0"/>
                <a:t> 13/10/2016</a:t>
              </a:r>
            </a:p>
            <a:p>
              <a:pPr>
                <a:spcAft>
                  <a:spcPts val="300"/>
                </a:spcAft>
              </a:pPr>
              <a:r>
                <a:rPr lang="en-GB" sz="1400" b="1" dirty="0"/>
                <a:t>Recruitment period:</a:t>
              </a:r>
              <a:r>
                <a:rPr lang="en-GB" sz="1400" dirty="0"/>
                <a:t> 21 months</a:t>
              </a:r>
            </a:p>
          </p:txBody>
        </p:sp>
      </p:grp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53EDFEFF-355A-47F2-8440-89FA1CAD6E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3400" y="6294438"/>
            <a:ext cx="8358188" cy="182562"/>
          </a:xfrm>
        </p:spPr>
        <p:txBody>
          <a:bodyPr/>
          <a:lstStyle/>
          <a:p>
            <a:r>
              <a:rPr lang="en-US" altLang="en-US" dirty="0"/>
              <a:t>Dooley et al. 22nd International AIDS Conference; Amsterdam, the Netherlands. Slides TUAB0206.</a:t>
            </a:r>
          </a:p>
        </p:txBody>
      </p:sp>
    </p:spTree>
    <p:extLst>
      <p:ext uri="{BB962C8B-B14F-4D97-AF65-F5344CB8AC3E}">
        <p14:creationId xmlns:p14="http://schemas.microsoft.com/office/powerpoint/2010/main" val="3300263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25">
            <a:extLst>
              <a:ext uri="{FF2B5EF4-FFF2-40B4-BE49-F238E27FC236}">
                <a16:creationId xmlns:a16="http://schemas.microsoft.com/office/drawing/2014/main" id="{C43871A8-FC5F-4498-8588-587C19801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Demographic and Baseline Characteristics</a:t>
            </a:r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D740BEEE-3D12-415D-947A-E4039C01FD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dirty="0"/>
              <a:t>Dooley et al. 22nd International AIDS Conference; Amsterdam, the Netherlands. Slides TUAB0206.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BADF4716-849F-4EA4-862B-B94B51E66C8D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US" baseline="30000" dirty="0"/>
              <a:t>a</a:t>
            </a:r>
            <a:r>
              <a:rPr lang="en-US" altLang="en-US" dirty="0"/>
              <a:t>Participants could have had pulmonary TB with pleural or lymph node TB.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4961D73-3E40-4993-8A81-58722DE520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909313"/>
              </p:ext>
            </p:extLst>
          </p:nvPr>
        </p:nvGraphicFramePr>
        <p:xfrm>
          <a:off x="845741" y="1364408"/>
          <a:ext cx="7452519" cy="443789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185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3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3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DTG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(n=69)</a:t>
                      </a:r>
                    </a:p>
                  </a:txBody>
                  <a:tcPr marL="91444" marR="91444" marT="45723" marB="45723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400" b="1" u="none" strike="noStrike" cap="none" normalizeH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EFV</a:t>
                      </a:r>
                    </a:p>
                    <a:p>
                      <a:pPr algn="ctr"/>
                      <a:r>
                        <a:rPr kumimoji="0" lang="en-GB" sz="1400" b="1" u="none" strike="noStrike" cap="none" normalizeH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(n=44)</a:t>
                      </a:r>
                    </a:p>
                  </a:txBody>
                  <a:tcPr marL="91444" marR="91444" marT="45723" marB="45723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3152" algn="l" fontAlgn="b"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latin typeface="+mn-lt"/>
                        </a:rPr>
                        <a:t>Age, </a:t>
                      </a:r>
                      <a:r>
                        <a:rPr lang="en-US" sz="1400" b="1" u="none" strike="noStrike" baseline="0" dirty="0">
                          <a:latin typeface="+mn-lt"/>
                        </a:rPr>
                        <a:t>median (range), years</a:t>
                      </a:r>
                      <a:br>
                        <a:rPr lang="en-US" sz="1400" b="0" u="none" strike="noStrike" baseline="0" dirty="0">
                          <a:latin typeface="+mn-lt"/>
                        </a:rPr>
                      </a:br>
                      <a:r>
                        <a:rPr lang="en-US" sz="1400" b="0" u="none" strike="noStrike" baseline="0" dirty="0">
                          <a:latin typeface="+mn-lt"/>
                        </a:rPr>
                        <a:t>    ≥50 years, n (%)</a:t>
                      </a:r>
                    </a:p>
                  </a:txBody>
                  <a:tcPr marL="73155" marR="73155"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33 (18-62)</a:t>
                      </a:r>
                    </a:p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9 (13)</a:t>
                      </a:r>
                    </a:p>
                  </a:txBody>
                  <a:tcPr marL="73155" marR="73155"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32 (20-</a:t>
                      </a:r>
                      <a:r>
                        <a:rPr lang="en-US" sz="14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50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b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 (5)</a:t>
                      </a:r>
                    </a:p>
                  </a:txBody>
                  <a:tcPr marL="73155" marR="73155"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3152" algn="l" fontAlgn="b"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Female</a:t>
                      </a:r>
                      <a:r>
                        <a:rPr lang="en-US" sz="1400" b="1" u="none" strike="noStrike" baseline="0" dirty="0">
                          <a:latin typeface="+mn-lt"/>
                        </a:rPr>
                        <a:t>, n (%)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3155" marR="73155"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30 (43)</a:t>
                      </a:r>
                    </a:p>
                  </a:txBody>
                  <a:tcPr marL="73155" marR="73155"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16 (36)</a:t>
                      </a:r>
                    </a:p>
                  </a:txBody>
                  <a:tcPr marL="73155" marR="73155"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5046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3152" algn="l" fontAlgn="b">
                        <a:spcAft>
                          <a:spcPts val="0"/>
                        </a:spcAft>
                      </a:pPr>
                      <a:r>
                        <a:rPr lang="en-US" sz="1400" b="1" u="none" strike="noStrike" kern="1200" baseline="0" dirty="0">
                          <a:latin typeface="+mn-lt"/>
                        </a:rPr>
                        <a:t>African heritage/African</a:t>
                      </a:r>
                      <a:r>
                        <a:rPr lang="en-US" sz="1400" b="1" u="none" strike="noStrike" baseline="0" dirty="0">
                          <a:latin typeface="+mn-lt"/>
                        </a:rPr>
                        <a:t>, n (%)</a:t>
                      </a:r>
                      <a:endParaRPr lang="en-US" sz="1400" b="1" u="none" strike="noStrike" kern="1200" dirty="0">
                        <a:latin typeface="+mn-lt"/>
                      </a:endParaRPr>
                    </a:p>
                  </a:txBody>
                  <a:tcPr marL="73155" marR="73155"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47 (68)</a:t>
                      </a:r>
                    </a:p>
                  </a:txBody>
                  <a:tcPr marL="73155" marR="73155"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29 (66)</a:t>
                      </a:r>
                    </a:p>
                  </a:txBody>
                  <a:tcPr marL="73155" marR="73155"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3152" algn="l" fontAlgn="b"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HIV-1</a:t>
                      </a:r>
                      <a:r>
                        <a:rPr lang="en-US" sz="1400" b="1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 RNA, median (Q1, Q3), log</a:t>
                      </a:r>
                      <a:r>
                        <a:rPr lang="en-US" sz="1400" b="1" i="0" u="none" strike="noStrike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  <a:r>
                        <a:rPr lang="en-US" sz="1400" b="1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 copies/mL</a:t>
                      </a:r>
                      <a:b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   &gt;100,000 copies/mL</a:t>
                      </a:r>
                      <a:r>
                        <a:rPr lang="en-US" sz="1400" b="0" u="none" strike="noStrike" baseline="0" dirty="0">
                          <a:latin typeface="+mn-lt"/>
                        </a:rPr>
                        <a:t>, n (%)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3155" marR="73155"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5.10 (4.74, 5.47)</a:t>
                      </a:r>
                      <a:b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44 (64)</a:t>
                      </a:r>
                    </a:p>
                  </a:txBody>
                  <a:tcPr marL="73155" marR="73155"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5.24 (4.50, 5.67)</a:t>
                      </a:r>
                      <a:b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24 (55)</a:t>
                      </a:r>
                    </a:p>
                  </a:txBody>
                  <a:tcPr marL="73155" marR="73155"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6478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3152" algn="l" fontAlgn="b"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CD4+ cell count</a:t>
                      </a:r>
                      <a:r>
                        <a:rPr lang="en-US" sz="1400" b="1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, median (Q1, Q3), 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cells/mm</a:t>
                      </a:r>
                      <a:r>
                        <a:rPr lang="en-US" sz="1400" b="1" i="0" u="none" strike="noStrike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  <a:b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   ≤100 cells/mm</a:t>
                      </a:r>
                      <a:r>
                        <a:rPr lang="en-US" sz="1400" b="0" i="0" u="none" strike="noStrike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  <a:r>
                        <a:rPr lang="en-US" sz="1400" b="0" u="none" strike="noStrike" baseline="0" dirty="0">
                          <a:latin typeface="+mn-lt"/>
                        </a:rPr>
                        <a:t>, n (%)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3155" marR="73155"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208 (128, 410)</a:t>
                      </a:r>
                    </a:p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13 (19)</a:t>
                      </a:r>
                    </a:p>
                  </a:txBody>
                  <a:tcPr marL="73155" marR="73155"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202 (92, 354)</a:t>
                      </a:r>
                    </a:p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12 (27)</a:t>
                      </a:r>
                    </a:p>
                  </a:txBody>
                  <a:tcPr marL="73155" marR="73155"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0292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0325" indent="0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Current TB conditions,</a:t>
                      </a:r>
                      <a:r>
                        <a:rPr lang="en-GB" sz="1400" b="1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 (%)</a:t>
                      </a:r>
                      <a:r>
                        <a:rPr lang="en-GB" sz="1400" b="1" baseline="30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br>
                        <a:rPr lang="en-GB" sz="1400" b="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Pulmonary TB</a:t>
                      </a:r>
                      <a:br>
                        <a:rPr lang="en-GB" sz="1400" b="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Lymph node TB</a:t>
                      </a:r>
                      <a:br>
                        <a:rPr lang="en-GB" sz="1400" b="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Pleural TB</a:t>
                      </a:r>
                      <a:endParaRPr lang="en-GB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br>
                        <a:rPr lang="en-US" sz="1400" b="0" dirty="0"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</a:br>
                      <a:r>
                        <a:rPr lang="en-US" sz="1400" b="0" dirty="0"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65 (94)</a:t>
                      </a:r>
                      <a:br>
                        <a:rPr lang="en-US" sz="1400" b="0" dirty="0"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</a:br>
                      <a:r>
                        <a:rPr lang="en-US" sz="1400" b="0" dirty="0"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5 (7)</a:t>
                      </a:r>
                      <a:br>
                        <a:rPr lang="en-US" sz="1400" b="0" dirty="0"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</a:br>
                      <a:r>
                        <a:rPr lang="en-US" sz="1400" b="0" dirty="0"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5 (7)</a:t>
                      </a:r>
                      <a:endParaRPr lang="en-GB" sz="1400" b="0" dirty="0">
                        <a:effectLst/>
                        <a:latin typeface="+mn-lt"/>
                        <a:ea typeface="Times New Roman" panose="02020603050405020304" pitchFamily="18" charset="0"/>
                        <a:cs typeface="Arial Narrow" panose="020B0606020202030204" pitchFamily="34" charset="0"/>
                      </a:endParaRPr>
                    </a:p>
                  </a:txBody>
                  <a:tcPr marL="68583" marR="68583"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br>
                        <a:rPr lang="en-US" sz="1400" b="0" dirty="0"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</a:br>
                      <a:r>
                        <a:rPr lang="en-US" sz="1400" b="0" dirty="0"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44 (100)</a:t>
                      </a:r>
                      <a:br>
                        <a:rPr lang="en-US" sz="1400" b="0" dirty="0"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</a:br>
                      <a:r>
                        <a:rPr lang="en-US" sz="1400" b="0" dirty="0"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2 (5)</a:t>
                      </a:r>
                      <a:br>
                        <a:rPr lang="en-US" sz="1400" b="0" dirty="0"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</a:br>
                      <a:r>
                        <a:rPr lang="en-US" sz="1400" b="0" dirty="0"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0</a:t>
                      </a:r>
                      <a:endParaRPr lang="en-GB" sz="1400" b="0" dirty="0">
                        <a:effectLst/>
                        <a:latin typeface="+mn-lt"/>
                        <a:ea typeface="Times New Roman" panose="02020603050405020304" pitchFamily="18" charset="0"/>
                        <a:cs typeface="Arial Narrow" panose="020B0606020202030204" pitchFamily="34" charset="0"/>
                      </a:endParaRPr>
                    </a:p>
                  </a:txBody>
                  <a:tcPr marL="68583" marR="68583"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129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3152"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Time from start of TB therapy to Day 1, median (Q1, Q3), days</a:t>
                      </a:r>
                    </a:p>
                  </a:txBody>
                  <a:tcPr marL="73155" marR="73155"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35.0 (28.0, 44.0)</a:t>
                      </a:r>
                    </a:p>
                  </a:txBody>
                  <a:tcPr marL="73155" marR="73155"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33.5 (26.0, 50.5)</a:t>
                      </a:r>
                    </a:p>
                  </a:txBody>
                  <a:tcPr marL="73155" marR="73155"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1562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3152"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Most common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 NRTI backbon</a:t>
                      </a:r>
                      <a:r>
                        <a:rPr lang="en-US" sz="1400" b="1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e, n (%)</a:t>
                      </a:r>
                    </a:p>
                    <a:p>
                      <a:pPr marL="73152" algn="l" fontAlgn="b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    TDF/FTC</a:t>
                      </a:r>
                    </a:p>
                    <a:p>
                      <a:pPr marL="73152" algn="l" fontAlgn="b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    TDF/3TC</a:t>
                      </a:r>
                    </a:p>
                  </a:txBody>
                  <a:tcPr marL="73155" marR="73155"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46 (67)</a:t>
                      </a:r>
                    </a:p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4 (6)</a:t>
                      </a:r>
                    </a:p>
                  </a:txBody>
                  <a:tcPr marL="73155" marR="73155"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31 (70)</a:t>
                      </a:r>
                    </a:p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 (7)</a:t>
                      </a:r>
                    </a:p>
                  </a:txBody>
                  <a:tcPr marL="73155" marR="73155"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288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389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25">
            <a:extLst>
              <a:ext uri="{FF2B5EF4-FFF2-40B4-BE49-F238E27FC236}">
                <a16:creationId xmlns:a16="http://schemas.microsoft.com/office/drawing/2014/main" id="{C43871A8-FC5F-4498-8588-587C19801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Modified FDA Snapshot Outcomes </a:t>
            </a:r>
            <a:br>
              <a:rPr lang="en-US" altLang="en-US" dirty="0"/>
            </a:br>
            <a:r>
              <a:rPr lang="en-US" altLang="en-US" dirty="0"/>
              <a:t>at Week 48</a:t>
            </a:r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759BC480-963F-42F1-83C9-63A3B7FAB6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dirty="0"/>
              <a:t>Dooley et al. 22nd International AIDS Conference; Amsterdam, the Netherlands. Slides TUAB0206.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97792A-04B1-474D-BD47-262333FFDB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5862320"/>
            <a:ext cx="8586216" cy="36576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1050" baseline="30000" dirty="0" err="1"/>
              <a:t>a</a:t>
            </a:r>
            <a:r>
              <a:rPr lang="en-US" sz="1050" dirty="0" err="1"/>
              <a:t>DTG</a:t>
            </a:r>
            <a:r>
              <a:rPr lang="en-US" sz="1050" dirty="0"/>
              <a:t>: discontinued for other reasons while not &lt;50 copies/mL: 3 lost to follow-up; 2 withdrawal of consent; 1 pregnancy.</a:t>
            </a:r>
            <a:endParaRPr lang="en-US" sz="1050" baseline="30000" dirty="0"/>
          </a:p>
          <a:p>
            <a:pPr>
              <a:spcAft>
                <a:spcPts val="0"/>
              </a:spcAft>
            </a:pPr>
            <a:r>
              <a:rPr lang="en-US" sz="1050" baseline="30000" dirty="0" err="1"/>
              <a:t>b</a:t>
            </a:r>
            <a:r>
              <a:rPr lang="en-US" sz="1050" dirty="0" err="1"/>
              <a:t>EFV</a:t>
            </a:r>
            <a:r>
              <a:rPr lang="en-US" sz="1050" dirty="0"/>
              <a:t>: discontinued for other reasons while not &lt;50 copies/mL: 1 lost to follow-up. </a:t>
            </a:r>
          </a:p>
          <a:p>
            <a:pPr>
              <a:spcAft>
                <a:spcPts val="0"/>
              </a:spcAft>
            </a:pPr>
            <a:r>
              <a:rPr lang="en-US" sz="1050" baseline="30000" dirty="0" err="1"/>
              <a:t>c</a:t>
            </a:r>
            <a:r>
              <a:rPr lang="en-US" sz="1050" dirty="0" err="1"/>
              <a:t>EFV</a:t>
            </a:r>
            <a:r>
              <a:rPr lang="en-US" sz="1050" dirty="0"/>
              <a:t>: discontinued due to AE: 1 EFV hypersensitivity; 1 increased gamma-glutamyltransferase.</a:t>
            </a:r>
          </a:p>
          <a:p>
            <a:pPr>
              <a:spcAft>
                <a:spcPts val="0"/>
              </a:spcAft>
            </a:pPr>
            <a:r>
              <a:rPr lang="en-US" sz="1050" baseline="30000" dirty="0" err="1"/>
              <a:t>d</a:t>
            </a:r>
            <a:r>
              <a:rPr lang="en-US" sz="1050" dirty="0" err="1"/>
              <a:t>DTG</a:t>
            </a:r>
            <a:r>
              <a:rPr lang="en-US" sz="1050" dirty="0"/>
              <a:t>:  No virologic data/Discontinued for other reasons: 7 lost to follow-up; 2 pregnancies; 1 physician decision; 1 withdrawal of consent.</a:t>
            </a:r>
          </a:p>
          <a:p>
            <a:pPr>
              <a:spcAft>
                <a:spcPts val="0"/>
              </a:spcAft>
            </a:pPr>
            <a:r>
              <a:rPr lang="en-US" sz="1050" baseline="30000" dirty="0" err="1"/>
              <a:t>e</a:t>
            </a:r>
            <a:r>
              <a:rPr lang="en-US" sz="1050" dirty="0" err="1"/>
              <a:t>EFV</a:t>
            </a:r>
            <a:r>
              <a:rPr lang="en-US" sz="1050" dirty="0"/>
              <a:t>:  No virologic data/Discontinued for other reasons: 2 lost to follow-up; 1 withdrawal of consent (patient relocated).</a:t>
            </a:r>
          </a:p>
        </p:txBody>
      </p:sp>
      <p:graphicFrame>
        <p:nvGraphicFramePr>
          <p:cNvPr id="12" name="Chart 10">
            <a:extLst>
              <a:ext uri="{FF2B5EF4-FFF2-40B4-BE49-F238E27FC236}">
                <a16:creationId xmlns:a16="http://schemas.microsoft.com/office/drawing/2014/main" id="{A7952102-D658-4D0C-A154-50DB7B838E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5079618"/>
              </p:ext>
            </p:extLst>
          </p:nvPr>
        </p:nvGraphicFramePr>
        <p:xfrm>
          <a:off x="21030" y="2057400"/>
          <a:ext cx="9057660" cy="3403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3EEDBE83-2E54-4D65-864A-F639C28AAC38}"/>
              </a:ext>
            </a:extLst>
          </p:cNvPr>
          <p:cNvSpPr txBox="1"/>
          <p:nvPr/>
        </p:nvSpPr>
        <p:spPr>
          <a:xfrm>
            <a:off x="1545030" y="4917531"/>
            <a:ext cx="997878" cy="3749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/>
              <a:t>Virologic success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FEC4FA-B73B-49D4-A677-0726BC503A48}"/>
              </a:ext>
            </a:extLst>
          </p:cNvPr>
          <p:cNvSpPr txBox="1"/>
          <p:nvPr/>
        </p:nvSpPr>
        <p:spPr>
          <a:xfrm>
            <a:off x="3754830" y="4917531"/>
            <a:ext cx="997878" cy="3749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/>
              <a:t>Virologic </a:t>
            </a:r>
            <a:br>
              <a:rPr lang="en-US" sz="1200" dirty="0"/>
            </a:br>
            <a:r>
              <a:rPr lang="en-US" sz="1200" dirty="0"/>
              <a:t>non-response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605C52-F295-412D-9104-1C39B3EB73DD}"/>
              </a:ext>
            </a:extLst>
          </p:cNvPr>
          <p:cNvSpPr txBox="1"/>
          <p:nvPr/>
        </p:nvSpPr>
        <p:spPr>
          <a:xfrm>
            <a:off x="5964630" y="4917531"/>
            <a:ext cx="997878" cy="3749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/>
              <a:t>No virologic data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D2B5B7B-1751-4C0D-879E-A8D73CC793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158128"/>
              </p:ext>
            </p:extLst>
          </p:nvPr>
        </p:nvGraphicFramePr>
        <p:xfrm>
          <a:off x="4561839" y="1230919"/>
          <a:ext cx="4462818" cy="2638806"/>
        </p:xfrm>
        <a:graphic>
          <a:graphicData uri="http://schemas.openxmlformats.org/drawingml/2006/table">
            <a:tbl>
              <a:tblPr/>
              <a:tblGrid>
                <a:gridCol w="2895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5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100" b="1" dirty="0"/>
                        <a:t>n (%)</a:t>
                      </a:r>
                    </a:p>
                  </a:txBody>
                  <a:tcPr marT="9144" marB="914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n-lt"/>
                        </a:rPr>
                        <a:t>DTG 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n-lt"/>
                          <a:ea typeface="MS Mincho"/>
                          <a:cs typeface="Arial Narrow"/>
                        </a:rPr>
                        <a:t>(n=69)</a:t>
                      </a:r>
                    </a:p>
                  </a:txBody>
                  <a:tcPr marL="73152" marR="73152" marT="9144" marB="9144" anchor="b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n-lt"/>
                          <a:ea typeface="MS Mincho"/>
                          <a:cs typeface="Times New Roman"/>
                        </a:rPr>
                        <a:t>EFV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n-lt"/>
                          <a:ea typeface="MS Mincho"/>
                          <a:cs typeface="Arial Narrow"/>
                        </a:rPr>
                        <a:t>(n=44)</a:t>
                      </a:r>
                    </a:p>
                  </a:txBody>
                  <a:tcPr marL="73152" marR="73152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baseline="0" dirty="0">
                          <a:latin typeface="+mn-lt"/>
                          <a:ea typeface="MS Mincho"/>
                          <a:cs typeface="Arial Narrow"/>
                        </a:rPr>
                        <a:t>Virologic success (HIV-1 RNA </a:t>
                      </a:r>
                      <a:br>
                        <a:rPr lang="en-US" sz="1100" b="1" baseline="0" dirty="0">
                          <a:latin typeface="+mn-lt"/>
                          <a:ea typeface="MS Mincho"/>
                          <a:cs typeface="Arial Narrow"/>
                        </a:rPr>
                      </a:br>
                      <a:r>
                        <a:rPr lang="en-US" sz="1100" b="1" baseline="0" dirty="0">
                          <a:latin typeface="+mn-lt"/>
                          <a:ea typeface="MS Mincho"/>
                          <a:cs typeface="Arial Narrow"/>
                        </a:rPr>
                        <a:t>&lt;50 copies/mL)</a:t>
                      </a:r>
                      <a:endParaRPr lang="en-US" sz="1100" b="1" dirty="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T="9144" marB="91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+mn-lt"/>
                          <a:ea typeface="MS Mincho"/>
                          <a:cs typeface="Arial Narrow"/>
                        </a:rPr>
                        <a:t>52 (75)</a:t>
                      </a:r>
                      <a:endParaRPr lang="en-US" sz="1100" b="1" dirty="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73152" marR="73152" marT="9144" marB="91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+mn-lt"/>
                          <a:ea typeface="MS Mincho"/>
                          <a:cs typeface="Arial Narrow"/>
                        </a:rPr>
                        <a:t>36 (82)</a:t>
                      </a:r>
                      <a:endParaRPr lang="en-US" sz="1100" b="1" dirty="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73152" marR="73152" marT="9144" marB="91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+mn-lt"/>
                          <a:ea typeface="MS Mincho"/>
                          <a:cs typeface="Arial Narrow"/>
                        </a:rPr>
                        <a:t>Virologic</a:t>
                      </a:r>
                      <a:r>
                        <a:rPr lang="en-US" sz="1100" b="1" baseline="0" dirty="0">
                          <a:latin typeface="+mn-lt"/>
                          <a:ea typeface="MS Mincho"/>
                          <a:cs typeface="Arial Narrow"/>
                        </a:rPr>
                        <a:t> nonresponse</a:t>
                      </a:r>
                      <a:endParaRPr lang="en-US" sz="1100" b="1" dirty="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T="9144" marB="91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+mn-lt"/>
                          <a:ea typeface="MS Mincho"/>
                          <a:cs typeface="Arial Narrow"/>
                        </a:rPr>
                        <a:t>6 (9)</a:t>
                      </a:r>
                      <a:endParaRPr lang="en-US" sz="1100" b="1" dirty="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73152" marR="73152" marT="9144" marB="91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+mn-lt"/>
                          <a:ea typeface="MS Mincho"/>
                          <a:cs typeface="Arial Narrow"/>
                        </a:rPr>
                        <a:t>3 (7)</a:t>
                      </a:r>
                      <a:endParaRPr lang="en-US" sz="1100" b="1" dirty="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73152" marR="73152" marT="9144" marB="91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287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Arial Narrow"/>
                        </a:rPr>
                        <a:t>Data in window not &lt;50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Arial Narrow"/>
                        </a:rPr>
                        <a:t> copies/mL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T="9144" marB="91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MS Mincho"/>
                          <a:cs typeface="Times New Roman"/>
                        </a:rPr>
                        <a:t>0</a:t>
                      </a:r>
                    </a:p>
                  </a:txBody>
                  <a:tcPr marL="73152" marR="73152" marT="9144" marB="91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MS Mincho"/>
                          <a:cs typeface="Arial Narrow"/>
                        </a:rPr>
                        <a:t>2 (5)</a:t>
                      </a:r>
                      <a:endParaRPr lang="en-US" sz="1100" dirty="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73152" marR="73152" marT="9144" marB="91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28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Times New Roman"/>
                        </a:rPr>
                        <a:t>Discontinued for other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Times New Roman"/>
                        </a:rPr>
                        <a:t> reason while not &lt;50 copies/mL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T="9144" marB="91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MS Mincho"/>
                          <a:cs typeface="Times New Roman"/>
                        </a:rPr>
                        <a:t>6 (9)</a:t>
                      </a:r>
                      <a:r>
                        <a:rPr lang="en-US" sz="1100" baseline="30000" dirty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Arial Narrow"/>
                        </a:rPr>
                        <a:t>a</a:t>
                      </a:r>
                      <a:endParaRPr lang="en-US" sz="1100" dirty="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73152" marR="73152" marT="9144" marB="91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MS Mincho"/>
                          <a:cs typeface="Arial Narrow"/>
                        </a:rPr>
                        <a:t>1 (2)</a:t>
                      </a:r>
                      <a:r>
                        <a:rPr lang="en-US" sz="1100" baseline="30000" dirty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Arial Narrow"/>
                        </a:rPr>
                        <a:t>b</a:t>
                      </a:r>
                      <a:endParaRPr lang="en-US" sz="1100" dirty="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73152" marR="73152" marT="9144" marB="91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28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Times New Roman"/>
                        </a:rPr>
                        <a:t>Change in ART</a:t>
                      </a:r>
                      <a:endParaRPr lang="en-US" sz="1100" b="0" baseline="3000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T="9144" marB="91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Times New Roman"/>
                        </a:rPr>
                        <a:t>0</a:t>
                      </a:r>
                    </a:p>
                  </a:txBody>
                  <a:tcPr marL="73152" marR="73152" marT="9144" marB="91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Times New Roman"/>
                        </a:rPr>
                        <a:t>0</a:t>
                      </a:r>
                    </a:p>
                  </a:txBody>
                  <a:tcPr marL="73152" marR="73152" marT="9144" marB="91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0284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Arial Narrow"/>
                        </a:rPr>
                        <a:t>No virologic data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T="9144" marB="91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Arial Narrow"/>
                        </a:rPr>
                        <a:t>11 (16)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73152" marR="73152" marT="9144" marB="91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Arial Narrow"/>
                        </a:rPr>
                        <a:t>5 (11)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73152" marR="73152" marT="9144" marB="91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28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20" baseline="0" dirty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Arial Narrow"/>
                        </a:rPr>
                        <a:t>Discontinued because of AE or death</a:t>
                      </a:r>
                      <a:endParaRPr lang="en-US" sz="1100" b="1" kern="1200" spc="-20" baseline="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Arial Narrow"/>
                      </a:endParaRPr>
                    </a:p>
                  </a:txBody>
                  <a:tcPr marT="9144" marB="91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Arial Narrow"/>
                        </a:rPr>
                        <a:t> 0</a:t>
                      </a:r>
                      <a:endParaRPr lang="en-US" sz="110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73152" marR="73152" marT="9144" marB="91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Arial Narrow"/>
                        </a:rPr>
                        <a:t>2 (5)</a:t>
                      </a:r>
                      <a:r>
                        <a:rPr lang="en-US" sz="1100" baseline="30000" dirty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Arial Narrow"/>
                        </a:rPr>
                        <a:t>c</a:t>
                      </a:r>
                      <a:endParaRPr lang="en-US" sz="110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73152" marR="73152" marT="9144" marB="91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28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Arial Narrow"/>
                        </a:rPr>
                        <a:t>Discontinued for other reasons</a:t>
                      </a:r>
                      <a:endParaRPr lang="en-US" sz="110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T="9144" marB="91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Arial Narrow"/>
                        </a:rPr>
                        <a:t>11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Arial Narrow"/>
                        </a:rPr>
                        <a:t> (16)</a:t>
                      </a:r>
                      <a:r>
                        <a:rPr lang="en-US" sz="1100" baseline="30000" dirty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Arial Narrow"/>
                        </a:rPr>
                        <a:t>d</a:t>
                      </a:r>
                      <a:endParaRPr lang="en-US" sz="110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73152" marR="73152" marT="9144" marB="91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Times New Roman"/>
                        </a:rPr>
                        <a:t>3 (7)</a:t>
                      </a:r>
                      <a:r>
                        <a:rPr lang="en-US" sz="1100" baseline="30000" dirty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Arial Narrow"/>
                        </a:rPr>
                        <a:t>e</a:t>
                      </a:r>
                      <a:endParaRPr lang="en-US" sz="110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73152" marR="73152" marT="9144" marB="91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28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Times New Roman"/>
                        </a:rPr>
                        <a:t>Missing data during window but on study</a:t>
                      </a:r>
                    </a:p>
                  </a:txBody>
                  <a:tcPr marT="9144" marB="91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Times New Roman"/>
                        </a:rPr>
                        <a:t>0</a:t>
                      </a:r>
                    </a:p>
                  </a:txBody>
                  <a:tcPr marL="73152" marR="73152" marT="9144" marB="91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Times New Roman"/>
                        </a:rPr>
                        <a:t>0</a:t>
                      </a:r>
                    </a:p>
                  </a:txBody>
                  <a:tcPr marL="73152" marR="73152" marT="9144" marB="91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939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0541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38A1D91-27E5-48A0-920F-1F6536E59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b="1" dirty="0"/>
              <a:t>50-year-old male participant randomized to </a:t>
            </a:r>
            <a:r>
              <a:rPr lang="en-US" sz="1600" b="1" dirty="0">
                <a:solidFill>
                  <a:schemeClr val="accent1"/>
                </a:solidFill>
              </a:rPr>
              <a:t>DTG</a:t>
            </a:r>
          </a:p>
          <a:p>
            <a:pPr lvl="1"/>
            <a:r>
              <a:rPr lang="en-US" sz="1400" dirty="0"/>
              <a:t>NRTI background regimen: ddI/3TC</a:t>
            </a:r>
          </a:p>
          <a:p>
            <a:pPr lvl="1"/>
            <a:r>
              <a:rPr lang="en-US" sz="1400" dirty="0"/>
              <a:t>Baseline viral load: 1,934,300 copies/mL</a:t>
            </a:r>
          </a:p>
        </p:txBody>
      </p:sp>
      <p:sp>
        <p:nvSpPr>
          <p:cNvPr id="17411" name="Title 25">
            <a:extLst>
              <a:ext uri="{FF2B5EF4-FFF2-40B4-BE49-F238E27FC236}">
                <a16:creationId xmlns:a16="http://schemas.microsoft.com/office/drawing/2014/main" id="{C43871A8-FC5F-4498-8588-587C19801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Participants With Confirmed Virologic Withdrawal</a:t>
            </a:r>
          </a:p>
        </p:txBody>
      </p:sp>
      <p:sp>
        <p:nvSpPr>
          <p:cNvPr id="10" name="Text Placeholder 29">
            <a:extLst>
              <a:ext uri="{FF2B5EF4-FFF2-40B4-BE49-F238E27FC236}">
                <a16:creationId xmlns:a16="http://schemas.microsoft.com/office/drawing/2014/main" id="{EEC4D4EE-F744-4653-9A05-D72F1FEBC2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dirty="0"/>
              <a:t>Dooley et al. 22nd International AIDS Conference; Amsterdam, the Netherlands. Slides TUAB0206.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F06BF5-F749-4FC0-A556-F1D3045E2F88}"/>
              </a:ext>
            </a:extLst>
          </p:cNvPr>
          <p:cNvSpPr/>
          <p:nvPr/>
        </p:nvSpPr>
        <p:spPr>
          <a:xfrm>
            <a:off x="6178036" y="2133600"/>
            <a:ext cx="2033016" cy="56558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No treatment-emergent NRTI, NNRTI, or INSTI resistance observed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BF3E44-2BA9-456A-A23A-AD86A3D5BBE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42" y="2001148"/>
            <a:ext cx="7869457" cy="438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999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D7687A3A-923A-406B-882E-2F76E2BE5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b="1" dirty="0"/>
              <a:t>36-year-old male participant randomized to </a:t>
            </a:r>
            <a:r>
              <a:rPr lang="en-US" sz="1600" b="1" dirty="0">
                <a:solidFill>
                  <a:schemeClr val="accent1"/>
                </a:solidFill>
              </a:rPr>
              <a:t>DTG</a:t>
            </a:r>
          </a:p>
          <a:p>
            <a:pPr lvl="1"/>
            <a:r>
              <a:rPr lang="en-US" sz="1400" dirty="0"/>
              <a:t>NRTI background regimen: TDF/FTC</a:t>
            </a:r>
          </a:p>
          <a:p>
            <a:pPr lvl="1"/>
            <a:r>
              <a:rPr lang="en-US" sz="1400" dirty="0"/>
              <a:t>Study drug nonadherence reported Weeks 11-12 and Weeks 18-20</a:t>
            </a:r>
            <a:endParaRPr lang="en-US" sz="16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677DFB5-0B02-417B-97E9-FAD96ADDA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Participants With Confirmed Virologic Withdrawal (cont)</a:t>
            </a:r>
            <a:endParaRPr lang="en-US" dirty="0"/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9C68CEBA-165F-4A11-935A-FE44B2AC5F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dirty="0"/>
              <a:t>Dooley et al. 22nd International AIDS Conference; Amsterdam, the Netherlands. Slides TUAB0206.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8A11F92-DC34-4B7B-96D8-7A77ABE6C7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3221"/>
              </p:ext>
            </p:extLst>
          </p:nvPr>
        </p:nvGraphicFramePr>
        <p:xfrm>
          <a:off x="6934200" y="1371661"/>
          <a:ext cx="18288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8436689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No NRTI or NNRTI treatment-emergent resistance observed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16771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b="1" dirty="0"/>
                        <a:t>Integrase genotypic/</a:t>
                      </a:r>
                      <a:br>
                        <a:rPr lang="en-US" sz="1100" b="1" dirty="0"/>
                      </a:br>
                      <a:r>
                        <a:rPr lang="en-US" sz="1100" b="1" dirty="0"/>
                        <a:t>phenotypic assay failed at SVW time point </a:t>
                      </a:r>
                      <a:endParaRPr lang="en-US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28112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168E026-1729-4A2B-8E02-19982CB5D5C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146516"/>
            <a:ext cx="7265008" cy="42542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E25A44-B442-419A-A567-BE68306FB98A}"/>
              </a:ext>
            </a:extLst>
          </p:cNvPr>
          <p:cNvSpPr txBox="1"/>
          <p:nvPr/>
        </p:nvSpPr>
        <p:spPr>
          <a:xfrm>
            <a:off x="7741955" y="4392304"/>
            <a:ext cx="129407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dirty="0"/>
              <a:t>Week 48 Snapshot</a:t>
            </a:r>
          </a:p>
          <a:p>
            <a:pPr algn="ctr"/>
            <a:r>
              <a:rPr lang="en-GB" sz="1200" dirty="0"/>
              <a:t>responder</a:t>
            </a:r>
          </a:p>
        </p:txBody>
      </p:sp>
    </p:spTree>
    <p:extLst>
      <p:ext uri="{BB962C8B-B14F-4D97-AF65-F5344CB8AC3E}">
        <p14:creationId xmlns:p14="http://schemas.microsoft.com/office/powerpoint/2010/main" val="1961002400"/>
      </p:ext>
    </p:extLst>
  </p:cSld>
  <p:clrMapOvr>
    <a:masterClrMapping/>
  </p:clrMapOvr>
</p:sld>
</file>

<file path=ppt/theme/theme1.xml><?xml version="1.0" encoding="utf-8"?>
<a:theme xmlns:a="http://schemas.openxmlformats.org/drawingml/2006/main" name="ViiV Global Template 2015 With Logo">
  <a:themeElements>
    <a:clrScheme name="ViiV Color Theme">
      <a:dk1>
        <a:srgbClr val="000000"/>
      </a:dk1>
      <a:lt1>
        <a:srgbClr val="FFFFFF"/>
      </a:lt1>
      <a:dk2>
        <a:srgbClr val="A30234"/>
      </a:dk2>
      <a:lt2>
        <a:srgbClr val="808080"/>
      </a:lt2>
      <a:accent1>
        <a:srgbClr val="002F5F"/>
      </a:accent1>
      <a:accent2>
        <a:srgbClr val="FF6600"/>
      </a:accent2>
      <a:accent3>
        <a:srgbClr val="00B050"/>
      </a:accent3>
      <a:accent4>
        <a:srgbClr val="FFCC00"/>
      </a:accent4>
      <a:accent5>
        <a:srgbClr val="0098DB"/>
      </a:accent5>
      <a:accent6>
        <a:srgbClr val="A50021"/>
      </a:accent6>
      <a:hlink>
        <a:srgbClr val="0000FF"/>
      </a:hlink>
      <a:folHlink>
        <a:srgbClr val="7030A0"/>
      </a:folHlink>
    </a:clrScheme>
    <a:fontScheme name="ViiV Corporate Font 20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10680</TotalTime>
  <Words>2637</Words>
  <Application>Microsoft Office PowerPoint</Application>
  <PresentationFormat>On-screen Show (4:3)</PresentationFormat>
  <Paragraphs>380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MS Mincho</vt:lpstr>
      <vt:lpstr>ＭＳ Ｐゴシック</vt:lpstr>
      <vt:lpstr>Arial</vt:lpstr>
      <vt:lpstr>Arial Narrow</vt:lpstr>
      <vt:lpstr>Calibri</vt:lpstr>
      <vt:lpstr>Century Gothic</vt:lpstr>
      <vt:lpstr>Symbol</vt:lpstr>
      <vt:lpstr>Times New Roman</vt:lpstr>
      <vt:lpstr>ViiV Global Template 2015 With Logo</vt:lpstr>
      <vt:lpstr>INSPIRING: SAFETY AND EFFICACY OF DOLUTEGRAVIR-BASED ART IN TB/HIV CO-INFECTED ADULTS AT WEEK 48</vt:lpstr>
      <vt:lpstr>Introduction</vt:lpstr>
      <vt:lpstr>INSPIRING: Phase IIIb Study Design</vt:lpstr>
      <vt:lpstr>Study Endpoints</vt:lpstr>
      <vt:lpstr>INSPIRING Global Enrollment (N=113)</vt:lpstr>
      <vt:lpstr>Demographic and Baseline Characteristics</vt:lpstr>
      <vt:lpstr>Modified FDA Snapshot Outcomes  at Week 48</vt:lpstr>
      <vt:lpstr>Participants With Confirmed Virologic Withdrawal</vt:lpstr>
      <vt:lpstr>Participants With Confirmed Virologic Withdrawal (cont)</vt:lpstr>
      <vt:lpstr>Participants With Confirmed Virologic Withdrawal (cont)</vt:lpstr>
      <vt:lpstr>Virologic and Immunologic Results in the ITT-E Population in Randomized Phase</vt:lpstr>
      <vt:lpstr>TB Treatment Outcomes</vt:lpstr>
      <vt:lpstr>Adverse Events in Randomized Phase</vt:lpstr>
      <vt:lpstr>TB- and Non–TB-Associated Immune Reconstitution Inflammatory Syndrome (IRIS)</vt:lpstr>
      <vt:lpstr>Participants With Liver Chemistry Abnormalities in Randomized Phase</vt:lpstr>
      <vt:lpstr>Conclusions</vt:lpstr>
      <vt:lpstr>Acknowledgments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2013 ViiV Slide Template</dc:title>
  <dc:creator>ViiV Healthcare and MedThink SciCom</dc:creator>
  <cp:lastModifiedBy>Michael Keegan</cp:lastModifiedBy>
  <cp:revision>736</cp:revision>
  <cp:lastPrinted>2013-05-07T17:42:22Z</cp:lastPrinted>
  <dcterms:created xsi:type="dcterms:W3CDTF">2013-03-06T21:22:39Z</dcterms:created>
  <dcterms:modified xsi:type="dcterms:W3CDTF">2018-07-24T10:29:35Z</dcterms:modified>
</cp:coreProperties>
</file>